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8.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29.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30.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31.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32.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33.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34.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35.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36.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37.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notesSlides/notesSlide38.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39.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notesSlides/notesSlide40.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41.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42.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notesSlides/notesSlide43.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44.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45.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46.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47.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48.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49.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3"/>
  </p:notesMasterIdLst>
  <p:handoutMasterIdLst>
    <p:handoutMasterId r:id="rId54"/>
  </p:handoutMasterIdLst>
  <p:sldIdLst>
    <p:sldId id="256" r:id="rId2"/>
    <p:sldId id="559" r:id="rId3"/>
    <p:sldId id="259" r:id="rId4"/>
    <p:sldId id="295" r:id="rId5"/>
    <p:sldId id="421" r:id="rId6"/>
    <p:sldId id="296" r:id="rId7"/>
    <p:sldId id="422" r:id="rId8"/>
    <p:sldId id="297" r:id="rId9"/>
    <p:sldId id="457" r:id="rId10"/>
    <p:sldId id="298" r:id="rId11"/>
    <p:sldId id="490" r:id="rId12"/>
    <p:sldId id="299" r:id="rId13"/>
    <p:sldId id="366" r:id="rId14"/>
    <p:sldId id="491" r:id="rId15"/>
    <p:sldId id="300" r:id="rId16"/>
    <p:sldId id="367" r:id="rId17"/>
    <p:sldId id="523" r:id="rId18"/>
    <p:sldId id="301" r:id="rId19"/>
    <p:sldId id="394" r:id="rId20"/>
    <p:sldId id="313" r:id="rId21"/>
    <p:sldId id="525" r:id="rId22"/>
    <p:sldId id="302" r:id="rId23"/>
    <p:sldId id="526" r:id="rId24"/>
    <p:sldId id="303" r:id="rId25"/>
    <p:sldId id="527" r:id="rId26"/>
    <p:sldId id="304" r:id="rId27"/>
    <p:sldId id="528" r:id="rId28"/>
    <p:sldId id="291" r:id="rId29"/>
    <p:sldId id="529" r:id="rId30"/>
    <p:sldId id="335" r:id="rId31"/>
    <p:sldId id="305" r:id="rId32"/>
    <p:sldId id="334" r:id="rId33"/>
    <p:sldId id="306" r:id="rId34"/>
    <p:sldId id="307" r:id="rId35"/>
    <p:sldId id="308" r:id="rId36"/>
    <p:sldId id="317" r:id="rId37"/>
    <p:sldId id="292" r:id="rId38"/>
    <p:sldId id="336" r:id="rId39"/>
    <p:sldId id="314" r:id="rId40"/>
    <p:sldId id="309" r:id="rId41"/>
    <p:sldId id="315" r:id="rId42"/>
    <p:sldId id="310" r:id="rId43"/>
    <p:sldId id="311" r:id="rId44"/>
    <p:sldId id="337" r:id="rId45"/>
    <p:sldId id="395" r:id="rId46"/>
    <p:sldId id="316" r:id="rId47"/>
    <p:sldId id="312" r:id="rId48"/>
    <p:sldId id="318" r:id="rId49"/>
    <p:sldId id="557" r:id="rId50"/>
    <p:sldId id="558" r:id="rId51"/>
    <p:sldId id="267" r:id="rId52"/>
  </p:sldIdLst>
  <p:sldSz cx="12192000" cy="6858000"/>
  <p:notesSz cx="6858000" cy="9144000"/>
  <p:embeddedFontLst>
    <p:embeddedFont>
      <p:font typeface="楷体" panose="02010609060101010101" pitchFamily="49" charset="-122"/>
      <p:regular r:id="rId55"/>
    </p:embeddedFont>
    <p:embeddedFont>
      <p:font typeface="钟齐段宁行书" panose="02010600030101010101" charset="-122"/>
      <p:regular r:id="rId56"/>
    </p:embeddedFont>
    <p:embeddedFont>
      <p:font typeface="Calibri" panose="020F0502020204030204" pitchFamily="34" charset="0"/>
      <p:regular r:id="rId57"/>
      <p:bold r:id="rId58"/>
      <p:italic r:id="rId59"/>
      <p:boldItalic r:id="rId60"/>
    </p:embeddedFont>
    <p:embeddedFont>
      <p:font typeface="等线" panose="02010600030101010101" pitchFamily="2" charset="-122"/>
      <p:regular r:id="rId61"/>
      <p:bold r:id="rId62"/>
    </p:embeddedFont>
    <p:embeddedFont>
      <p:font typeface="等线 Light" panose="02010600030101010101" pitchFamily="2" charset="-122"/>
      <p:regular r:id="rId63"/>
    </p:embeddedFont>
    <p:embeddedFont>
      <p:font typeface="黑体" panose="02010609060101010101" pitchFamily="49" charset="-122"/>
      <p:regular r:id="rId64"/>
    </p:embeddedFont>
    <p:embeddedFont>
      <p:font typeface="华文隶书" panose="02010800040101010101" pitchFamily="2" charset="-122"/>
      <p:regular r:id="rId65"/>
    </p:embeddedFont>
    <p:embeddedFont>
      <p:font typeface="华文细黑" panose="02010600040101010101" pitchFamily="2" charset="-122"/>
      <p:regular r:id="rId66"/>
    </p:embeddedFont>
    <p:embeddedFont>
      <p:font typeface="华文中宋" panose="02010600040101010101" pitchFamily="2" charset="-122"/>
      <p:regular r:id="rId67"/>
    </p:embeddedFont>
  </p:embeddedFontLst>
  <p:custDataLst>
    <p:tags r:id="rId6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42">
          <p15:clr>
            <a:srgbClr val="A4A3A4"/>
          </p15:clr>
        </p15:guide>
        <p15:guide id="2" orient="horz" pos="3634">
          <p15:clr>
            <a:srgbClr val="A4A3A4"/>
          </p15:clr>
        </p15:guide>
        <p15:guide id="3" pos="1819">
          <p15:clr>
            <a:srgbClr val="A4A3A4"/>
          </p15:clr>
        </p15:guide>
        <p15:guide id="4" pos="698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047"/>
    <a:srgbClr val="4E617A"/>
    <a:srgbClr val="303B4A"/>
    <a:srgbClr val="3D4B5D"/>
    <a:srgbClr val="374557"/>
    <a:srgbClr val="445368"/>
    <a:srgbClr val="D85548"/>
    <a:srgbClr val="DD5B4F"/>
    <a:srgbClr val="7C2B31"/>
    <a:srgbClr val="FFD8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090" autoAdjust="0"/>
  </p:normalViewPr>
  <p:slideViewPr>
    <p:cSldViewPr snapToGrid="0" showGuides="1">
      <p:cViewPr varScale="1">
        <p:scale>
          <a:sx n="86" d="100"/>
          <a:sy n="86" d="100"/>
        </p:scale>
        <p:origin x="562" y="53"/>
      </p:cViewPr>
      <p:guideLst>
        <p:guide orient="horz" pos="742"/>
        <p:guide orient="horz" pos="3634"/>
        <p:guide pos="1819"/>
        <p:guide pos="6987"/>
      </p:guideLst>
    </p:cSldViewPr>
  </p:slideViewPr>
  <p:notesTextViewPr>
    <p:cViewPr>
      <p:scale>
        <a:sx n="1" d="1"/>
        <a:sy n="1" d="1"/>
      </p:scale>
      <p:origin x="0" y="0"/>
    </p:cViewPr>
  </p:notesTextViewPr>
  <p:sorterViewPr>
    <p:cViewPr>
      <p:scale>
        <a:sx n="66" d="100"/>
        <a:sy n="66"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9.fntdata"/><Relationship Id="rId68" Type="http://schemas.openxmlformats.org/officeDocument/2006/relationships/tags" Target="tags/tag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4.fntdata"/><Relationship Id="rId66"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font" Target="fonts/font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62" Type="http://schemas.openxmlformats.org/officeDocument/2006/relationships/font" Target="fonts/font8.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2021/3/30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23001B-7F02-42E2-80AF-E3F8CED5CABD}" type="datetimeFigureOut">
              <a:rPr lang="zh-CN" altLang="en-US" smtClean="0"/>
              <a:t>2021/3/30</a:t>
            </a:fld>
            <a:endParaRPr lang="zh-CN" altLang="en-US"/>
          </a:p>
        </p:txBody>
      </p:sp>
      <p:sp>
        <p:nvSpPr>
          <p:cNvPr id="4" name="幻灯片图像占位符 3"/>
          <p:cNvSpPr>
            <a:spLocks noGrp="1" noRot="1" noChangeAspect="1"/>
          </p:cNvSpPr>
          <p:nvPr>
            <p:ph type="sldImg" idx="2"/>
          </p:nvPr>
        </p:nvSpPr>
        <p:spPr>
          <a:xfrm>
            <a:off x="685530" y="1143000"/>
            <a:ext cx="548694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5DF07A-4366-4C8D-9F0C-BAE3E6E07CB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51</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p>
        </p:txBody>
      </p:sp>
      <p:sp>
        <p:nvSpPr>
          <p:cNvPr id="4" name="灯片编号占位符 3"/>
          <p:cNvSpPr>
            <a:spLocks noGrp="1"/>
          </p:cNvSpPr>
          <p:nvPr>
            <p:ph type="sldNum" sz="quarter" idx="10"/>
          </p:nvPr>
        </p:nvSpPr>
        <p:spPr/>
        <p:txBody>
          <a:bodyPr/>
          <a:lstStyle/>
          <a:p>
            <a:fld id="{795DF07A-4366-4C8D-9F0C-BAE3E6E07CB1}"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0" y="1122363"/>
            <a:ext cx="91449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150" y="3602038"/>
            <a:ext cx="91449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t>‹#›</a:t>
            </a:fld>
            <a:endParaRPr lang="zh-CN" altLang="en-US"/>
          </a:p>
        </p:txBody>
      </p:sp>
      <p:pic>
        <p:nvPicPr>
          <p:cNvPr id="7" name="图片 6" descr="图片1"/>
          <p:cNvPicPr>
            <a:picLocks noChangeAspect="1"/>
          </p:cNvPicPr>
          <p:nvPr userDrawn="1"/>
        </p:nvPicPr>
        <p:blipFill>
          <a:blip r:embed="rId2"/>
          <a:stretch>
            <a:fillRect/>
          </a:stretch>
        </p:blipFill>
        <p:spPr>
          <a:xfrm>
            <a:off x="-3810" y="-6350"/>
            <a:ext cx="12198916" cy="686943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5759" y="365125"/>
            <a:ext cx="2629159"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83" y="365125"/>
            <a:ext cx="7735062"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2" y="1709738"/>
            <a:ext cx="10516635"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932" y="4589463"/>
            <a:ext cx="1051663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83" y="1825625"/>
            <a:ext cx="518211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808" y="1825625"/>
            <a:ext cx="518211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1" y="365125"/>
            <a:ext cx="10516635"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871" y="1681163"/>
            <a:ext cx="515829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871" y="2505075"/>
            <a:ext cx="5158295"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808" y="1681163"/>
            <a:ext cx="518369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808" y="2505075"/>
            <a:ext cx="518369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3932624"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698" y="987425"/>
            <a:ext cx="617280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871" y="2057400"/>
            <a:ext cx="393262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3932624"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698" y="987425"/>
            <a:ext cx="6172808"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871" y="2057400"/>
            <a:ext cx="393262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195A7763-550C-487E-83F3-8DAC1E98710A}" type="datetimeFigureOut">
              <a:rPr lang="zh-CN" altLang="en-US" smtClean="0"/>
              <a:t>2021/3/30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83" y="365125"/>
            <a:ext cx="10516635"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83" y="1825625"/>
            <a:ext cx="10516635"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83" y="6356350"/>
            <a:ext cx="274347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5A7763-550C-487E-83F3-8DAC1E98710A}" type="datetimeFigureOut">
              <a:rPr lang="zh-CN" altLang="en-US" smtClean="0"/>
              <a:t>2021/3/30</a:t>
            </a:fld>
            <a:endParaRPr lang="zh-CN" altLang="en-US"/>
          </a:p>
        </p:txBody>
      </p:sp>
      <p:sp>
        <p:nvSpPr>
          <p:cNvPr id="5" name="页脚占位符 4"/>
          <p:cNvSpPr>
            <a:spLocks noGrp="1"/>
          </p:cNvSpPr>
          <p:nvPr>
            <p:ph type="ftr" sz="quarter" idx="3"/>
          </p:nvPr>
        </p:nvSpPr>
        <p:spPr>
          <a:xfrm>
            <a:off x="4038998" y="6356350"/>
            <a:ext cx="41152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448" y="6356350"/>
            <a:ext cx="274347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09162-089F-40F8-81E7-53132DE09725}" type="slidenum">
              <a:rPr lang="zh-CN" altLang="en-US" smtClean="0"/>
              <a:t>‹#›</a:t>
            </a:fld>
            <a:endParaRPr lang="zh-CN" altLang="en-US"/>
          </a:p>
        </p:txBody>
      </p:sp>
      <p:pic>
        <p:nvPicPr>
          <p:cNvPr id="7" name="图片 6" descr="图片1"/>
          <p:cNvPicPr>
            <a:picLocks noChangeAspect="1"/>
          </p:cNvPicPr>
          <p:nvPr userDrawn="1"/>
        </p:nvPicPr>
        <p:blipFill>
          <a:blip r:embed="rId13"/>
          <a:stretch>
            <a:fillRect/>
          </a:stretch>
        </p:blipFill>
        <p:spPr>
          <a:xfrm>
            <a:off x="2540" y="-6350"/>
            <a:ext cx="12213523" cy="693356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4.xml"/><Relationship Id="rId7" Type="http://schemas.openxmlformats.org/officeDocument/2006/relationships/notesSlide" Target="../notesSlides/notesSlide2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tags" Target="../tags/tag5.xml"/></Relationships>
</file>

<file path=ppt/slides/_rels/slide29.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9.xml"/><Relationship Id="rId7" Type="http://schemas.openxmlformats.org/officeDocument/2006/relationships/notesSlide" Target="../notesSlides/notesSlide2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1.xml"/><Relationship Id="rId5" Type="http://schemas.openxmlformats.org/officeDocument/2006/relationships/tags" Target="../tags/tag11.xml"/><Relationship Id="rId4" Type="http://schemas.openxmlformats.org/officeDocument/2006/relationships/tags" Target="../tags/tag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4.xml"/><Relationship Id="rId7" Type="http://schemas.openxmlformats.org/officeDocument/2006/relationships/notesSlide" Target="../notesSlides/notesSlide30.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Layout" Target="../slideLayouts/slideLayout1.xml"/><Relationship Id="rId5" Type="http://schemas.openxmlformats.org/officeDocument/2006/relationships/tags" Target="../tags/tag16.xml"/><Relationship Id="rId4" Type="http://schemas.openxmlformats.org/officeDocument/2006/relationships/tags" Target="../tags/tag15.xml"/></Relationships>
</file>

<file path=ppt/slides/_rels/slide31.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9.xml"/><Relationship Id="rId7" Type="http://schemas.openxmlformats.org/officeDocument/2006/relationships/notesSlide" Target="../notesSlides/notesSlide31.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Layout" Target="../slideLayouts/slideLayout1.xml"/><Relationship Id="rId5" Type="http://schemas.openxmlformats.org/officeDocument/2006/relationships/tags" Target="../tags/tag21.xml"/><Relationship Id="rId4" Type="http://schemas.openxmlformats.org/officeDocument/2006/relationships/tags" Target="../tags/tag20.xml"/></Relationships>
</file>

<file path=ppt/slides/_rels/slide32.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24.xml"/><Relationship Id="rId7" Type="http://schemas.openxmlformats.org/officeDocument/2006/relationships/notesSlide" Target="../notesSlides/notesSlide32.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slideLayout" Target="../slideLayouts/slideLayout1.xml"/><Relationship Id="rId5" Type="http://schemas.openxmlformats.org/officeDocument/2006/relationships/tags" Target="../tags/tag26.xml"/><Relationship Id="rId4" Type="http://schemas.openxmlformats.org/officeDocument/2006/relationships/tags" Target="../tags/tag25.xml"/></Relationships>
</file>

<file path=ppt/slides/_rels/slide33.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29.xml"/><Relationship Id="rId7" Type="http://schemas.openxmlformats.org/officeDocument/2006/relationships/notesSlide" Target="../notesSlides/notesSlide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slideLayout" Target="../slideLayouts/slideLayout1.xml"/><Relationship Id="rId5" Type="http://schemas.openxmlformats.org/officeDocument/2006/relationships/tags" Target="../tags/tag31.xml"/><Relationship Id="rId4" Type="http://schemas.openxmlformats.org/officeDocument/2006/relationships/tags" Target="../tags/tag30.xml"/></Relationships>
</file>

<file path=ppt/slides/_rels/slide34.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34.xml"/><Relationship Id="rId7" Type="http://schemas.openxmlformats.org/officeDocument/2006/relationships/notesSlide" Target="../notesSlides/notesSlide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slideLayout" Target="../slideLayouts/slideLayout1.xml"/><Relationship Id="rId5" Type="http://schemas.openxmlformats.org/officeDocument/2006/relationships/tags" Target="../tags/tag36.xml"/><Relationship Id="rId4" Type="http://schemas.openxmlformats.org/officeDocument/2006/relationships/tags" Target="../tags/tag35.xml"/></Relationships>
</file>

<file path=ppt/slides/_rels/slide35.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39.xml"/><Relationship Id="rId7" Type="http://schemas.openxmlformats.org/officeDocument/2006/relationships/notesSlide" Target="../notesSlides/notesSlide35.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slideLayout" Target="../slideLayouts/slideLayout1.xml"/><Relationship Id="rId5" Type="http://schemas.openxmlformats.org/officeDocument/2006/relationships/tags" Target="../tags/tag41.xml"/><Relationship Id="rId4" Type="http://schemas.openxmlformats.org/officeDocument/2006/relationships/tags" Target="../tags/tag40.xml"/></Relationships>
</file>

<file path=ppt/slides/_rels/slide36.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44.xml"/><Relationship Id="rId7" Type="http://schemas.openxmlformats.org/officeDocument/2006/relationships/notesSlide" Target="../notesSlides/notesSlide36.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slideLayout" Target="../slideLayouts/slideLayout1.xml"/><Relationship Id="rId5" Type="http://schemas.openxmlformats.org/officeDocument/2006/relationships/tags" Target="../tags/tag46.xml"/><Relationship Id="rId4" Type="http://schemas.openxmlformats.org/officeDocument/2006/relationships/tags" Target="../tags/tag45.xml"/></Relationships>
</file>

<file path=ppt/slides/_rels/slide37.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49.xml"/><Relationship Id="rId7" Type="http://schemas.openxmlformats.org/officeDocument/2006/relationships/notesSlide" Target="../notesSlides/notesSlide37.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Layout" Target="../slideLayouts/slideLayout1.xml"/><Relationship Id="rId5" Type="http://schemas.openxmlformats.org/officeDocument/2006/relationships/tags" Target="../tags/tag51.xml"/><Relationship Id="rId4" Type="http://schemas.openxmlformats.org/officeDocument/2006/relationships/tags" Target="../tags/tag50.xml"/></Relationships>
</file>

<file path=ppt/slides/_rels/slide3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54.xml"/><Relationship Id="rId7" Type="http://schemas.openxmlformats.org/officeDocument/2006/relationships/notesSlide" Target="../notesSlides/notesSlide3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Layout" Target="../slideLayouts/slideLayout1.xml"/><Relationship Id="rId5" Type="http://schemas.openxmlformats.org/officeDocument/2006/relationships/tags" Target="../tags/tag56.xml"/><Relationship Id="rId4" Type="http://schemas.openxmlformats.org/officeDocument/2006/relationships/tags" Target="../tags/tag55.xml"/></Relationships>
</file>

<file path=ppt/slides/_rels/slide39.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59.xml"/><Relationship Id="rId7" Type="http://schemas.openxmlformats.org/officeDocument/2006/relationships/notesSlide" Target="../notesSlides/notesSlide39.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slideLayout" Target="../slideLayouts/slideLayout1.xml"/><Relationship Id="rId5" Type="http://schemas.openxmlformats.org/officeDocument/2006/relationships/tags" Target="../tags/tag61.xml"/><Relationship Id="rId4" Type="http://schemas.openxmlformats.org/officeDocument/2006/relationships/tags" Target="../tags/tag60.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64.xml"/><Relationship Id="rId7" Type="http://schemas.openxmlformats.org/officeDocument/2006/relationships/notesSlide" Target="../notesSlides/notesSlide40.xml"/><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slideLayout" Target="../slideLayouts/slideLayout1.xml"/><Relationship Id="rId5" Type="http://schemas.openxmlformats.org/officeDocument/2006/relationships/tags" Target="../tags/tag66.xml"/><Relationship Id="rId4" Type="http://schemas.openxmlformats.org/officeDocument/2006/relationships/tags" Target="../tags/tag65.xml"/></Relationships>
</file>

<file path=ppt/slides/_rels/slide41.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69.xml"/><Relationship Id="rId7" Type="http://schemas.openxmlformats.org/officeDocument/2006/relationships/notesSlide" Target="../notesSlides/notesSlide41.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slideLayout" Target="../slideLayouts/slideLayout1.xml"/><Relationship Id="rId5" Type="http://schemas.openxmlformats.org/officeDocument/2006/relationships/tags" Target="../tags/tag71.xml"/><Relationship Id="rId4" Type="http://schemas.openxmlformats.org/officeDocument/2006/relationships/tags" Target="../tags/tag70.xml"/></Relationships>
</file>

<file path=ppt/slides/_rels/slide42.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74.xml"/><Relationship Id="rId7" Type="http://schemas.openxmlformats.org/officeDocument/2006/relationships/notesSlide" Target="../notesSlides/notesSlide42.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slideLayout" Target="../slideLayouts/slideLayout1.xml"/><Relationship Id="rId5" Type="http://schemas.openxmlformats.org/officeDocument/2006/relationships/tags" Target="../tags/tag76.xml"/><Relationship Id="rId4" Type="http://schemas.openxmlformats.org/officeDocument/2006/relationships/tags" Target="../tags/tag75.xml"/></Relationships>
</file>

<file path=ppt/slides/_rels/slide43.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79.xml"/><Relationship Id="rId7" Type="http://schemas.openxmlformats.org/officeDocument/2006/relationships/notesSlide" Target="../notesSlides/notesSlide43.xml"/><Relationship Id="rId2" Type="http://schemas.openxmlformats.org/officeDocument/2006/relationships/tags" Target="../tags/tag78.xml"/><Relationship Id="rId1" Type="http://schemas.openxmlformats.org/officeDocument/2006/relationships/tags" Target="../tags/tag77.xml"/><Relationship Id="rId6" Type="http://schemas.openxmlformats.org/officeDocument/2006/relationships/slideLayout" Target="../slideLayouts/slideLayout1.xml"/><Relationship Id="rId5" Type="http://schemas.openxmlformats.org/officeDocument/2006/relationships/tags" Target="../tags/tag81.xml"/><Relationship Id="rId4" Type="http://schemas.openxmlformats.org/officeDocument/2006/relationships/tags" Target="../tags/tag80.xml"/></Relationships>
</file>

<file path=ppt/slides/_rels/slide44.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84.xml"/><Relationship Id="rId7" Type="http://schemas.openxmlformats.org/officeDocument/2006/relationships/notesSlide" Target="../notesSlides/notesSlide44.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slideLayout" Target="../slideLayouts/slideLayout1.xml"/><Relationship Id="rId5" Type="http://schemas.openxmlformats.org/officeDocument/2006/relationships/tags" Target="../tags/tag86.xml"/><Relationship Id="rId4" Type="http://schemas.openxmlformats.org/officeDocument/2006/relationships/tags" Target="../tags/tag85.xml"/></Relationships>
</file>

<file path=ppt/slides/_rels/slide45.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89.xml"/><Relationship Id="rId7" Type="http://schemas.openxmlformats.org/officeDocument/2006/relationships/notesSlide" Target="../notesSlides/notesSlide45.xml"/><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slideLayout" Target="../slideLayouts/slideLayout1.xml"/><Relationship Id="rId5" Type="http://schemas.openxmlformats.org/officeDocument/2006/relationships/tags" Target="../tags/tag91.xml"/><Relationship Id="rId4" Type="http://schemas.openxmlformats.org/officeDocument/2006/relationships/tags" Target="../tags/tag90.xml"/></Relationships>
</file>

<file path=ppt/slides/_rels/slide46.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94.xml"/><Relationship Id="rId7" Type="http://schemas.openxmlformats.org/officeDocument/2006/relationships/notesSlide" Target="../notesSlides/notesSlide46.xml"/><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slideLayout" Target="../slideLayouts/slideLayout1.xml"/><Relationship Id="rId5" Type="http://schemas.openxmlformats.org/officeDocument/2006/relationships/tags" Target="../tags/tag96.xml"/><Relationship Id="rId4" Type="http://schemas.openxmlformats.org/officeDocument/2006/relationships/tags" Target="../tags/tag95.xml"/></Relationships>
</file>

<file path=ppt/slides/_rels/slide47.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99.xml"/><Relationship Id="rId7" Type="http://schemas.openxmlformats.org/officeDocument/2006/relationships/notesSlide" Target="../notesSlides/notesSlide47.xml"/><Relationship Id="rId2" Type="http://schemas.openxmlformats.org/officeDocument/2006/relationships/tags" Target="../tags/tag98.xml"/><Relationship Id="rId1" Type="http://schemas.openxmlformats.org/officeDocument/2006/relationships/tags" Target="../tags/tag97.xml"/><Relationship Id="rId6" Type="http://schemas.openxmlformats.org/officeDocument/2006/relationships/slideLayout" Target="../slideLayouts/slideLayout1.xml"/><Relationship Id="rId5" Type="http://schemas.openxmlformats.org/officeDocument/2006/relationships/tags" Target="../tags/tag101.xml"/><Relationship Id="rId4" Type="http://schemas.openxmlformats.org/officeDocument/2006/relationships/tags" Target="../tags/tag100.xml"/></Relationships>
</file>

<file path=ppt/slides/_rels/slide48.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04.xml"/><Relationship Id="rId7" Type="http://schemas.openxmlformats.org/officeDocument/2006/relationships/notesSlide" Target="../notesSlides/notesSlide48.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slideLayout" Target="../slideLayouts/slideLayout1.xml"/><Relationship Id="rId5" Type="http://schemas.openxmlformats.org/officeDocument/2006/relationships/tags" Target="../tags/tag106.xml"/><Relationship Id="rId4" Type="http://schemas.openxmlformats.org/officeDocument/2006/relationships/tags" Target="../tags/tag105.xml"/></Relationships>
</file>

<file path=ppt/slides/_rels/slide49.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09.xml"/><Relationship Id="rId7" Type="http://schemas.openxmlformats.org/officeDocument/2006/relationships/notesSlide" Target="../notesSlides/notesSlide49.xml"/><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slideLayout" Target="../slideLayouts/slideLayout1.xml"/><Relationship Id="rId5" Type="http://schemas.openxmlformats.org/officeDocument/2006/relationships/tags" Target="../tags/tag111.xml"/><Relationship Id="rId4" Type="http://schemas.openxmlformats.org/officeDocument/2006/relationships/tags" Target="../tags/tag110.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14.xml"/><Relationship Id="rId7" Type="http://schemas.openxmlformats.org/officeDocument/2006/relationships/notesSlide" Target="../notesSlides/notesSlide50.xml"/><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slideLayout" Target="../slideLayouts/slideLayout1.xml"/><Relationship Id="rId5" Type="http://schemas.openxmlformats.org/officeDocument/2006/relationships/tags" Target="../tags/tag116.xml"/><Relationship Id="rId4" Type="http://schemas.openxmlformats.org/officeDocument/2006/relationships/tags" Target="../tags/tag115.xml"/></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1.xml"/><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3535" y="0"/>
            <a:ext cx="12255690" cy="6858000"/>
            <a:chOff x="-63690" y="0"/>
            <a:chExt cx="12255690" cy="685800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rcRect r="65970"/>
            <a:stretch>
              <a:fillRect/>
            </a:stretch>
          </p:blipFill>
          <p:spPr>
            <a:xfrm flipH="1">
              <a:off x="-63690" y="0"/>
              <a:ext cx="3111690" cy="6858000"/>
            </a:xfrm>
            <a:prstGeom prst="rect">
              <a:avLst/>
            </a:prstGeom>
          </p:spPr>
        </p:pic>
      </p:grpSp>
      <p:cxnSp>
        <p:nvCxnSpPr>
          <p:cNvPr id="10" name="直接连接符 9"/>
          <p:cNvCxnSpPr/>
          <p:nvPr/>
        </p:nvCxnSpPr>
        <p:spPr>
          <a:xfrm rot="5400000" flipH="1">
            <a:off x="3592639" y="1951685"/>
            <a:ext cx="0" cy="3960000"/>
          </a:xfrm>
          <a:prstGeom prst="line">
            <a:avLst/>
          </a:prstGeom>
          <a:ln w="12700">
            <a:solidFill>
              <a:srgbClr val="F0CC9A"/>
            </a:solidFill>
          </a:ln>
          <a:effectLst>
            <a:outerShdw blurRad="12700" dist="12700" dir="2700000" algn="tl" rotWithShape="0">
              <a:schemeClr val="bg1">
                <a:lumMod val="5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2971130" y="2682875"/>
            <a:ext cx="6250305" cy="922020"/>
          </a:xfrm>
          <a:prstGeom prst="rect">
            <a:avLst/>
          </a:prstGeom>
          <a:noFill/>
        </p:spPr>
        <p:txBody>
          <a:bodyPr wrap="square" rtlCol="0">
            <a:spAutoFit/>
          </a:bodyPr>
          <a:lstStyle/>
          <a:p>
            <a:r>
              <a:rPr lang="zh-CN" altLang="zh-CN" sz="5400" b="1">
                <a:solidFill>
                  <a:schemeClr val="tx1"/>
                </a:soli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cs typeface="华文隶书" panose="02010800040101010101" charset="-122"/>
              </a:rPr>
              <a:t>第 八 节 临 床 决 策</a:t>
            </a:r>
          </a:p>
        </p:txBody>
      </p:sp>
      <p:sp>
        <p:nvSpPr>
          <p:cNvPr id="3" name="文本框 2"/>
          <p:cNvSpPr txBox="1"/>
          <p:nvPr/>
        </p:nvSpPr>
        <p:spPr>
          <a:xfrm>
            <a:off x="144145" y="283845"/>
            <a:ext cx="1965325" cy="398780"/>
          </a:xfrm>
          <a:prstGeom prst="rect">
            <a:avLst/>
          </a:prstGeom>
          <a:noFill/>
        </p:spPr>
        <p:txBody>
          <a:bodyPr wrap="none" rtlCol="0" anchor="t">
            <a:spAutoFit/>
          </a:bodyPr>
          <a:lstStyle/>
          <a:p>
            <a:r>
              <a:rPr lang="zh-CN" altLang="en-US" sz="2000" b="1" dirty="0">
                <a:latin typeface="华文细黑" panose="02010600040101010101" charset="-122"/>
                <a:ea typeface="华文细黑" panose="02010600040101010101" charset="-122"/>
                <a:sym typeface="+mn-ea"/>
              </a:rPr>
              <a:t>中国医药学教程</a:t>
            </a:r>
            <a:endParaRPr lang="zh-CN" altLang="en-US" sz="2000" b="1">
              <a:latin typeface="华文细黑" panose="02010600040101010101" charset="-122"/>
              <a:ea typeface="华文细黑" panose="02010600040101010101"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746125" y="1790700"/>
            <a:ext cx="10699750" cy="4702175"/>
          </a:xfrm>
        </p:spPr>
        <p:txBody>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4.</a:t>
            </a:r>
            <a:r>
              <a:rPr lang="zh-CN" altLang="en-US" sz="2800" b="1" dirty="0">
                <a:latin typeface="黑体" panose="02010609060101010101" charset="-122"/>
                <a:ea typeface="黑体" panose="02010609060101010101" charset="-122"/>
                <a:cs typeface="黑体" panose="02010609060101010101" charset="-122"/>
              </a:rPr>
              <a:t>燥者润之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燥邪引起的病证称燥证。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燥主沽涸，其性干涩。</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《内经》治疗燥邪决策是：治燥以湿，燥者润之。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刘河间：燥分寒热</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辛温甘润寒燥，辛凉甘润热燥</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535430"/>
            <a:ext cx="10699750" cy="4702175"/>
          </a:xfrm>
        </p:spPr>
        <p:txBody>
          <a:bodyPr/>
          <a:lstStyle/>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喻嘉言《医门法律》清燥救肺汤</a:t>
            </a:r>
            <a:r>
              <a:rPr lang="zh-CN" altLang="en-US" sz="2000" dirty="0">
                <a:latin typeface="黑体" panose="02010609060101010101" charset="-122"/>
                <a:ea typeface="黑体" panose="02010609060101010101" charset="-122"/>
                <a:cs typeface="黑体" panose="02010609060101010101" charset="-122"/>
              </a:rPr>
              <a:t>（桑叶、石膏、甘草、胡麻仁、真阿胶、枇杷叶、人参、麦门冬、杏仁）。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吴鞠通《温病条辨》杏苏散</a:t>
            </a:r>
            <a:r>
              <a:rPr lang="zh-CN" altLang="en-US" sz="2000" dirty="0">
                <a:latin typeface="黑体" panose="02010609060101010101" charset="-122"/>
                <a:ea typeface="黑体" panose="02010609060101010101" charset="-122"/>
                <a:cs typeface="黑体" panose="02010609060101010101" charset="-122"/>
              </a:rPr>
              <a:t>（苏叶、半夏、茯苓、前胡、杏仁、苦桔梗、枳壳、橘皮、甘草、生姜、大枣）。</a:t>
            </a:r>
            <a:endParaRPr lang="zh-CN" altLang="en-US" sz="28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湿之不湿，是无津也，滋肺之液以润枯涸。</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湿之而燥者责之肺，以肺主宣发升津。</a:t>
            </a:r>
            <a:endParaRPr lang="en-US" altLang="zh-CN"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71600"/>
            <a:ext cx="11236325"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5.</a:t>
            </a:r>
            <a:r>
              <a:rPr lang="zh-CN" altLang="en-US" sz="2800" b="1" dirty="0">
                <a:latin typeface="黑体" panose="02010609060101010101" charset="-122"/>
                <a:ea typeface="黑体" panose="02010609060101010101" charset="-122"/>
                <a:cs typeface="黑体" panose="02010609060101010101" charset="-122"/>
              </a:rPr>
              <a:t>气郁散之</a:t>
            </a:r>
          </a:p>
          <a:p>
            <a:pPr marL="342900" indent="-342900" algn="l" fontAlgn="auto">
              <a:lnSpc>
                <a:spcPct val="150000"/>
              </a:lnSpc>
              <a:buFont typeface="Wingdings" panose="05000000000000000000" charset="0"/>
              <a:buChar char="Ø"/>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气机郁结引起的病证称郁证。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七情五志贵在舒畅条达。</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情志因素直接导致气机运行失常，引起郁证。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《素问</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至真要大论》治疗郁证的决策是：结者散之。</a:t>
            </a:r>
          </a:p>
          <a:p>
            <a:pPr marL="342900" indent="-34290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9430"/>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574675" y="-1003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727075" y="1233805"/>
            <a:ext cx="10737850" cy="5466715"/>
          </a:xfrm>
        </p:spPr>
        <p:txBody>
          <a:bodyPr>
            <a:noAutofit/>
          </a:bodyPr>
          <a:lstStyle/>
          <a:p>
            <a:pPr marL="0" indent="0" algn="l" fontAlgn="auto">
              <a:lnSpc>
                <a:spcPct val="150000"/>
              </a:lnSpc>
              <a:buNone/>
            </a:pPr>
            <a:r>
              <a:rPr lang="en-US" altLang="zh-CN" b="1" dirty="0">
                <a:latin typeface="黑体" panose="02010609060101010101" charset="-122"/>
                <a:ea typeface="黑体" panose="02010609060101010101" charset="-122"/>
                <a:cs typeface="黑体" panose="02010609060101010101" charset="-122"/>
              </a:rPr>
              <a:t>5.</a:t>
            </a:r>
            <a:r>
              <a:rPr lang="zh-CN" altLang="en-US" b="1" dirty="0">
                <a:latin typeface="黑体" panose="02010609060101010101" charset="-122"/>
                <a:ea typeface="黑体" panose="02010609060101010101" charset="-122"/>
                <a:cs typeface="黑体" panose="02010609060101010101" charset="-122"/>
              </a:rPr>
              <a:t>气郁散之</a:t>
            </a:r>
          </a:p>
          <a:p>
            <a:pPr marL="285750" indent="-285750" algn="l" fontAlgn="auto">
              <a:lnSpc>
                <a:spcPct val="150000"/>
              </a:lnSpc>
              <a:buFont typeface="Wingdings" panose="05000000000000000000" charset="0"/>
              <a:buChar char="Ø"/>
            </a:pPr>
            <a:r>
              <a:rPr lang="zh-CN" altLang="en-US" sz="2000"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散，指梳理气机行散郁气。中国医药学根据五脏各自功能特点以及五脏郁证的不同临床表现，在气郁散之临床决策指导下，分别有</a:t>
            </a:r>
            <a:r>
              <a:rPr lang="en-US" altLang="zh-CN" dirty="0">
                <a:latin typeface="黑体" panose="02010609060101010101" charset="-122"/>
                <a:ea typeface="黑体" panose="02010609060101010101" charset="-122"/>
                <a:cs typeface="黑体" panose="02010609060101010101" charset="-122"/>
              </a:rPr>
              <a:t>5</a:t>
            </a:r>
            <a:r>
              <a:rPr lang="zh-CN" altLang="en-US" dirty="0">
                <a:latin typeface="黑体" panose="02010609060101010101" charset="-122"/>
                <a:ea typeface="黑体" panose="02010609060101010101" charset="-122"/>
                <a:cs typeface="黑体" panose="02010609060101010101" charset="-122"/>
              </a:rPr>
              <a:t>中不同治疗措施：</a:t>
            </a:r>
          </a:p>
          <a:p>
            <a:pPr marL="342900" indent="-342900" algn="l" fontAlgn="auto">
              <a:lnSpc>
                <a:spcPct val="150000"/>
              </a:lnSpc>
              <a:buFont typeface="+mj-ea"/>
              <a:buAutoNum type="circleNumDbPlain"/>
            </a:pPr>
            <a:r>
              <a:rPr lang="zh-CN" altLang="en-US" dirty="0">
                <a:latin typeface="黑体" panose="02010609060101010101" charset="-122"/>
                <a:ea typeface="黑体" panose="02010609060101010101" charset="-122"/>
                <a:cs typeface="黑体" panose="02010609060101010101" charset="-122"/>
              </a:rPr>
              <a:t>肝郁证又称木郁，木郁达之（疏肝解郁-逍遥散</a:t>
            </a:r>
            <a:r>
              <a:rPr lang="en-US" altLang="zh-CN" dirty="0">
                <a:latin typeface="黑体" panose="02010609060101010101" charset="-122"/>
                <a:ea typeface="黑体" panose="02010609060101010101" charset="-122"/>
                <a:cs typeface="黑体" panose="02010609060101010101" charset="-122"/>
              </a:rPr>
              <a:t>-</a:t>
            </a:r>
            <a:r>
              <a:rPr lang="en-US" altLang="zh-CN" sz="1800" dirty="0">
                <a:latin typeface="黑体" panose="02010609060101010101" charset="-122"/>
                <a:ea typeface="黑体" panose="02010609060101010101" charset="-122"/>
                <a:cs typeface="黑体" panose="02010609060101010101" charset="-122"/>
              </a:rPr>
              <a:t>甘草</a:t>
            </a:r>
            <a:r>
              <a:rPr lang="zh-CN" altLang="en-US" sz="1800" dirty="0">
                <a:latin typeface="黑体" panose="02010609060101010101" charset="-122"/>
                <a:ea typeface="黑体" panose="02010609060101010101" charset="-122"/>
                <a:cs typeface="黑体" panose="02010609060101010101" charset="-122"/>
              </a:rPr>
              <a:t>、</a:t>
            </a:r>
            <a:r>
              <a:rPr lang="en-US" altLang="zh-CN" sz="1800" dirty="0">
                <a:latin typeface="黑体" panose="02010609060101010101" charset="-122"/>
                <a:ea typeface="黑体" panose="02010609060101010101" charset="-122"/>
                <a:cs typeface="黑体" panose="02010609060101010101" charset="-122"/>
              </a:rPr>
              <a:t>当归、茯苓、白芍药、白术、柴胡</a:t>
            </a:r>
            <a:r>
              <a:rPr lang="zh-CN" altLang="en-US" dirty="0">
                <a:latin typeface="黑体" panose="02010609060101010101" charset="-122"/>
                <a:ea typeface="黑体" panose="02010609060101010101" charset="-122"/>
                <a:cs typeface="黑体" panose="02010609060101010101" charset="-122"/>
              </a:rPr>
              <a:t>）</a:t>
            </a:r>
          </a:p>
          <a:p>
            <a:pPr marL="342900" indent="-342900" algn="l" fontAlgn="auto">
              <a:lnSpc>
                <a:spcPct val="150000"/>
              </a:lnSpc>
              <a:buFont typeface="+mj-ea"/>
              <a:buAutoNum type="circleNumDbPlain"/>
            </a:pPr>
            <a:r>
              <a:rPr lang="zh-CN" altLang="en-US" dirty="0">
                <a:latin typeface="黑体" panose="02010609060101010101" charset="-122"/>
                <a:ea typeface="黑体" panose="02010609060101010101" charset="-122"/>
                <a:cs typeface="黑体" panose="02010609060101010101" charset="-122"/>
              </a:rPr>
              <a:t>心郁证又称火郁，火郁发之(开胸畅气，敷布胸阳-瓜蒌薤白白酒汤</a:t>
            </a:r>
            <a:r>
              <a:rPr lang="en-US" altLang="zh-CN" dirty="0">
                <a:latin typeface="黑体" panose="02010609060101010101" charset="-122"/>
                <a:ea typeface="黑体" panose="02010609060101010101" charset="-122"/>
                <a:cs typeface="黑体" panose="02010609060101010101" charset="-122"/>
              </a:rPr>
              <a:t>-</a:t>
            </a:r>
            <a:r>
              <a:rPr lang="en-US" altLang="zh-CN" sz="1800" dirty="0">
                <a:latin typeface="黑体" panose="02010609060101010101" charset="-122"/>
                <a:ea typeface="黑体" panose="02010609060101010101" charset="-122"/>
                <a:cs typeface="黑体" panose="02010609060101010101" charset="-122"/>
              </a:rPr>
              <a:t>瓜蒌实、薤白、白酒)</a:t>
            </a:r>
          </a:p>
          <a:p>
            <a:pPr marL="342900" indent="-342900" algn="l" fontAlgn="auto">
              <a:lnSpc>
                <a:spcPct val="150000"/>
              </a:lnSpc>
              <a:buFont typeface="+mj-ea"/>
              <a:buAutoNum type="circleNumDbPlain"/>
            </a:pPr>
            <a:r>
              <a:rPr lang="zh-CN" altLang="en-US" dirty="0">
                <a:latin typeface="黑体" panose="02010609060101010101" charset="-122"/>
                <a:ea typeface="黑体" panose="02010609060101010101" charset="-122"/>
                <a:cs typeface="黑体" panose="02010609060101010101" charset="-122"/>
              </a:rPr>
              <a:t>脾郁证又称土郁，土郁夺之(行气疏导，清化湿热-木香槟榔丸</a:t>
            </a:r>
            <a:r>
              <a:rPr lang="en-US" altLang="zh-CN" dirty="0">
                <a:latin typeface="黑体" panose="02010609060101010101" charset="-122"/>
                <a:ea typeface="黑体" panose="02010609060101010101" charset="-122"/>
                <a:cs typeface="黑体" panose="02010609060101010101" charset="-122"/>
              </a:rPr>
              <a:t>-</a:t>
            </a:r>
            <a:r>
              <a:rPr lang="en-US" altLang="zh-CN" sz="1800" dirty="0">
                <a:latin typeface="黑体" panose="02010609060101010101" charset="-122"/>
                <a:ea typeface="黑体" panose="02010609060101010101" charset="-122"/>
                <a:cs typeface="黑体" panose="02010609060101010101" charset="-122"/>
              </a:rPr>
              <a:t>木香、槟榔、青皮、陈皮、广荗、枳壳、黄连、黄柏、大黄、香附子、牵牛</a:t>
            </a:r>
            <a:r>
              <a:rPr lang="zh-CN" altLang="en-US" dirty="0">
                <a:latin typeface="黑体" panose="02010609060101010101" charset="-122"/>
                <a:ea typeface="黑体" panose="02010609060101010101" charset="-122"/>
                <a:cs typeface="黑体" panose="02010609060101010101" charset="-122"/>
              </a:rPr>
              <a:t>)</a:t>
            </a:r>
          </a:p>
          <a:p>
            <a:pPr marL="342900" indent="-342900" algn="l" fontAlgn="auto">
              <a:lnSpc>
                <a:spcPct val="150000"/>
              </a:lnSpc>
              <a:buFont typeface="+mj-ea"/>
              <a:buAutoNum type="circleNumDbPlain"/>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9430"/>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524635"/>
            <a:ext cx="10737850" cy="5213350"/>
          </a:xfrm>
        </p:spPr>
        <p:txBody>
          <a:bodyPr>
            <a:normAutofit/>
          </a:bodyPr>
          <a:lstStyle/>
          <a:p>
            <a:pPr marL="514350" indent="-514350" algn="l" fontAlgn="auto">
              <a:lnSpc>
                <a:spcPct val="150000"/>
              </a:lnSpc>
              <a:buFont typeface="+mj-ea"/>
              <a:buAutoNum type="circleNumDbPlain" startAt="4"/>
            </a:pPr>
            <a:r>
              <a:rPr lang="zh-CN" altLang="en-US" sz="2800" dirty="0">
                <a:latin typeface="黑体" panose="02010609060101010101" charset="-122"/>
                <a:ea typeface="黑体" panose="02010609060101010101" charset="-122"/>
                <a:cs typeface="黑体" panose="02010609060101010101" charset="-122"/>
              </a:rPr>
              <a:t>肺郁</a:t>
            </a:r>
            <a:r>
              <a:rPr lang="zh-CN" altLang="en-US" sz="2800" dirty="0">
                <a:latin typeface="黑体" panose="02010609060101010101" charset="-122"/>
                <a:ea typeface="黑体" panose="02010609060101010101" charset="-122"/>
                <a:cs typeface="黑体" panose="02010609060101010101" charset="-122"/>
                <a:sym typeface="+mn-ea"/>
              </a:rPr>
              <a:t>证</a:t>
            </a:r>
            <a:r>
              <a:rPr lang="zh-CN" altLang="en-US" sz="2800" dirty="0">
                <a:latin typeface="黑体" panose="02010609060101010101" charset="-122"/>
                <a:ea typeface="黑体" panose="02010609060101010101" charset="-122"/>
                <a:cs typeface="黑体" panose="02010609060101010101" charset="-122"/>
              </a:rPr>
              <a:t>又称金郁，金郁泄之(清热宣达-畅卫舒中汤</a:t>
            </a:r>
            <a:r>
              <a:rPr lang="en-US" altLang="zh-CN" sz="2800" dirty="0">
                <a:latin typeface="黑体" panose="02010609060101010101" charset="-122"/>
                <a:ea typeface="黑体" panose="02010609060101010101" charset="-122"/>
                <a:cs typeface="黑体" panose="02010609060101010101" charset="-122"/>
              </a:rPr>
              <a:t>-</a:t>
            </a:r>
            <a:r>
              <a:rPr lang="en-US" altLang="zh-CN" sz="2000" dirty="0">
                <a:latin typeface="黑体" panose="02010609060101010101" charset="-122"/>
                <a:ea typeface="黑体" panose="02010609060101010101" charset="-122"/>
                <a:cs typeface="黑体" panose="02010609060101010101" charset="-122"/>
              </a:rPr>
              <a:t>香附、贝母，苏梗、苍术、连翘，抚芎，神曲、沙参，桔梗，木香</a:t>
            </a:r>
            <a:r>
              <a:rPr lang="zh-CN" altLang="en-US" sz="2800" dirty="0">
                <a:latin typeface="黑体" panose="02010609060101010101" charset="-122"/>
                <a:ea typeface="黑体" panose="02010609060101010101" charset="-122"/>
                <a:cs typeface="黑体" panose="02010609060101010101" charset="-122"/>
              </a:rPr>
              <a:t>)</a:t>
            </a:r>
          </a:p>
          <a:p>
            <a:pPr marL="514350" indent="-514350" algn="l" fontAlgn="auto">
              <a:lnSpc>
                <a:spcPct val="150000"/>
              </a:lnSpc>
              <a:buFont typeface="+mj-ea"/>
              <a:buAutoNum type="circleNumDbPlain" startAt="4"/>
            </a:pPr>
            <a:r>
              <a:rPr lang="zh-CN" altLang="en-US" sz="2800" dirty="0">
                <a:latin typeface="黑体" panose="02010609060101010101" charset="-122"/>
                <a:ea typeface="黑体" panose="02010609060101010101" charset="-122"/>
                <a:cs typeface="黑体" panose="02010609060101010101" charset="-122"/>
              </a:rPr>
              <a:t>肾郁</a:t>
            </a:r>
            <a:r>
              <a:rPr lang="zh-CN" altLang="en-US" sz="2800" dirty="0">
                <a:latin typeface="黑体" panose="02010609060101010101" charset="-122"/>
                <a:ea typeface="黑体" panose="02010609060101010101" charset="-122"/>
                <a:cs typeface="黑体" panose="02010609060101010101" charset="-122"/>
                <a:sym typeface="+mn-ea"/>
              </a:rPr>
              <a:t>证</a:t>
            </a:r>
            <a:r>
              <a:rPr lang="zh-CN" altLang="en-US" sz="2800" dirty="0">
                <a:latin typeface="黑体" panose="02010609060101010101" charset="-122"/>
                <a:ea typeface="黑体" panose="02010609060101010101" charset="-122"/>
                <a:cs typeface="黑体" panose="02010609060101010101" charset="-122"/>
              </a:rPr>
              <a:t>又称水郁，水郁折之(止逆消散，温肾利水-折郁汤</a:t>
            </a:r>
            <a:r>
              <a:rPr lang="en-US" altLang="zh-CN" sz="2800" dirty="0">
                <a:latin typeface="黑体" panose="02010609060101010101" charset="-122"/>
                <a:ea typeface="黑体" panose="02010609060101010101" charset="-122"/>
                <a:cs typeface="黑体" panose="02010609060101010101" charset="-122"/>
              </a:rPr>
              <a:t>-</a:t>
            </a:r>
            <a:r>
              <a:rPr lang="en-US" altLang="zh-CN" sz="2000" dirty="0">
                <a:latin typeface="黑体" panose="02010609060101010101" charset="-122"/>
                <a:ea typeface="黑体" panose="02010609060101010101" charset="-122"/>
                <a:cs typeface="黑体" panose="02010609060101010101" charset="-122"/>
              </a:rPr>
              <a:t>白术、茯苓、猪苓、泽泻、肉桂、丁香、木通、白蔻仁</a:t>
            </a:r>
            <a:r>
              <a:rPr lang="zh-CN" altLang="en-US" sz="2800" dirty="0">
                <a:latin typeface="黑体" panose="02010609060101010101" charset="-122"/>
                <a:ea typeface="黑体" panose="02010609060101010101" charset="-122"/>
                <a:cs typeface="黑体" panose="02010609060101010101" charset="-122"/>
              </a:rPr>
              <a:t>)</a:t>
            </a:r>
          </a:p>
          <a:p>
            <a:pPr marL="514350" indent="-51435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气有余便是火，故行气不忘泻火，泻火常佐行气。</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496570" y="1616075"/>
            <a:ext cx="11199495" cy="4702175"/>
          </a:xfrm>
        </p:spPr>
        <p:txBody>
          <a:bodyPr>
            <a:normAutofit/>
          </a:bodyPr>
          <a:lstStyle/>
          <a:p>
            <a:pPr marL="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6.</a:t>
            </a:r>
            <a:r>
              <a:rPr lang="zh-CN" altLang="en-US" sz="2800" b="1" dirty="0">
                <a:latin typeface="黑体" panose="02010609060101010101" charset="-122"/>
                <a:ea typeface="黑体" panose="02010609060101010101" charset="-122"/>
                <a:cs typeface="黑体" panose="02010609060101010101" charset="-122"/>
              </a:rPr>
              <a:t>血瘀决之</a:t>
            </a:r>
          </a:p>
          <a:p>
            <a:pPr marL="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瘀血引起的病证称瘀血证。</a:t>
            </a:r>
            <a:endParaRPr lang="en-US" altLang="zh-CN" dirty="0">
              <a:latin typeface="黑体" panose="02010609060101010101" charset="-122"/>
              <a:ea typeface="黑体" panose="02010609060101010101" charset="-122"/>
              <a:cs typeface="黑体" panose="02010609060101010101" charset="-122"/>
            </a:endParaRPr>
          </a:p>
          <a:p>
            <a:pPr marL="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血液运行贵在通畅。</a:t>
            </a:r>
          </a:p>
          <a:p>
            <a:pPr marL="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血液的高凝状态、血液的流速降低以及血管内皮的损害等因素都能导致血液</a:t>
            </a:r>
            <a:r>
              <a:rPr lang="en-US" altLang="zh-CN" dirty="0">
                <a:latin typeface="黑体" panose="02010609060101010101" charset="-122"/>
                <a:ea typeface="黑体" panose="02010609060101010101" charset="-122"/>
                <a:cs typeface="黑体" panose="02010609060101010101" charset="-122"/>
              </a:rPr>
              <a:t> </a:t>
            </a:r>
          </a:p>
          <a:p>
            <a:pPr marL="342900" algn="l" fontAlgn="auto">
              <a:lnSpc>
                <a:spcPct val="150000"/>
              </a:lnSpc>
              <a:buFont typeface="Wingdings" panose="05000000000000000000" charset="0"/>
            </a:pPr>
            <a:r>
              <a:rPr lang="en-US" altLang="zh-CN"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瘀阻脉道。离经之血则导致血液瘀阻脏腑器官或组织。</a:t>
            </a:r>
            <a:endParaRPr lang="en-US" altLang="zh-CN" dirty="0">
              <a:latin typeface="黑体" panose="02010609060101010101" charset="-122"/>
              <a:ea typeface="黑体" panose="02010609060101010101" charset="-122"/>
              <a:cs typeface="黑体" panose="02010609060101010101" charset="-122"/>
            </a:endParaRPr>
          </a:p>
          <a:p>
            <a:pPr marL="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中国医药学的活血化瘀是针对瘀血的临床决策。</a:t>
            </a:r>
          </a:p>
          <a:p>
            <a:pPr marL="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血有余便是水，故活血不忘利水，利水常佐以活血。</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74775"/>
            <a:ext cx="10958195" cy="5472430"/>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6.</a:t>
            </a:r>
            <a:r>
              <a:rPr lang="zh-CN" altLang="en-US" sz="2800" b="1" dirty="0">
                <a:latin typeface="黑体" panose="02010609060101010101" charset="-122"/>
                <a:ea typeface="黑体" panose="02010609060101010101" charset="-122"/>
                <a:cs typeface="黑体" panose="02010609060101010101" charset="-122"/>
              </a:rPr>
              <a:t>血瘀决之</a:t>
            </a: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王清任《医林改错》对血瘀决之临床决策有独到见解：</a:t>
            </a:r>
          </a:p>
          <a:p>
            <a:pPr marL="457200" indent="-457200" algn="l" fontAlgn="auto">
              <a:lnSpc>
                <a:spcPct val="150000"/>
              </a:lnSpc>
              <a:buFont typeface="+mj-ea"/>
              <a:buAutoNum type="circleNumDbPlain"/>
            </a:pPr>
            <a:r>
              <a:rPr lang="zh-CN" altLang="en-US" dirty="0">
                <a:latin typeface="Calibri" panose="020F0502020204030204" charset="0"/>
                <a:ea typeface="黑体" panose="02010609060101010101" charset="-122"/>
                <a:cs typeface="黑体" panose="02010609060101010101" charset="-122"/>
              </a:rPr>
              <a:t>通窍活血汤</a:t>
            </a:r>
            <a:r>
              <a:rPr lang="zh-CN" altLang="en-US" sz="2000" dirty="0">
                <a:latin typeface="Calibri" panose="020F0502020204030204" charset="0"/>
                <a:ea typeface="黑体" panose="02010609060101010101" charset="-122"/>
                <a:cs typeface="黑体" panose="02010609060101010101" charset="-122"/>
              </a:rPr>
              <a:t>（赤芍、川芎、桃仁、红花、生姜、麝香、老葱、大枣）</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头面四肢周身血管瘀血证</a:t>
            </a:r>
          </a:p>
          <a:p>
            <a:pPr marL="457200" indent="-457200" algn="l" fontAlgn="auto">
              <a:lnSpc>
                <a:spcPct val="150000"/>
              </a:lnSpc>
              <a:buFont typeface="+mj-ea"/>
              <a:buAutoNum type="circleNumDbPlain"/>
            </a:pPr>
            <a:r>
              <a:rPr lang="zh-CN" altLang="en-US" dirty="0">
                <a:latin typeface="Calibri" panose="020F0502020204030204" charset="0"/>
                <a:ea typeface="黑体" panose="02010609060101010101" charset="-122"/>
                <a:cs typeface="黑体" panose="02010609060101010101" charset="-122"/>
              </a:rPr>
              <a:t>血府逐瘀汤</a:t>
            </a:r>
            <a:r>
              <a:rPr lang="zh-CN" altLang="en-US" sz="2000" dirty="0">
                <a:latin typeface="Calibri" panose="020F0502020204030204" charset="0"/>
                <a:ea typeface="黑体" panose="02010609060101010101" charset="-122"/>
                <a:cs typeface="黑体" panose="02010609060101010101" charset="-122"/>
              </a:rPr>
              <a:t>（桃仁、红花、当归、生地黄、牛膝、川芎、桔梗、赤芍、枳壳、甘草、柴胡）</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胸中血府瘀血证</a:t>
            </a:r>
          </a:p>
          <a:p>
            <a:pPr marL="457200" indent="-457200" algn="l" fontAlgn="auto">
              <a:lnSpc>
                <a:spcPct val="150000"/>
              </a:lnSpc>
              <a:buFont typeface="+mj-ea"/>
              <a:buAutoNum type="circleNumDbPlain"/>
            </a:pPr>
            <a:r>
              <a:rPr lang="zh-CN" altLang="en-US" dirty="0">
                <a:latin typeface="Calibri" panose="020F0502020204030204" charset="0"/>
                <a:ea typeface="黑体" panose="02010609060101010101" charset="-122"/>
                <a:cs typeface="黑体" panose="02010609060101010101" charset="-122"/>
              </a:rPr>
              <a:t>膈下逐瘀汤</a:t>
            </a:r>
            <a:r>
              <a:rPr lang="zh-CN" altLang="en-US" sz="2000" dirty="0">
                <a:latin typeface="Calibri" panose="020F0502020204030204" charset="0"/>
                <a:ea typeface="黑体" panose="02010609060101010101" charset="-122"/>
                <a:cs typeface="黑体" panose="02010609060101010101" charset="-122"/>
              </a:rPr>
              <a:t>（灵脂、当归、川芎、桃仁、丹皮、赤芍、乌药、元胡、甘草、香附、红花、枳壳）</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肚腹瘀血证</a:t>
            </a:r>
          </a:p>
          <a:p>
            <a:pPr marL="457200" indent="-457200" algn="l" fontAlgn="auto">
              <a:lnSpc>
                <a:spcPct val="150000"/>
              </a:lnSpc>
              <a:buFont typeface="+mj-ea"/>
              <a:buAutoNum type="circleNumDbPlain"/>
            </a:pPr>
            <a:endParaRPr lang="zh-CN" altLang="en-US" sz="2000" dirty="0">
              <a:latin typeface="Calibri" panose="020F0502020204030204" charset="0"/>
              <a:ea typeface="黑体" panose="02010609060101010101" charset="-122"/>
              <a:cs typeface="黑体" panose="02010609060101010101" charset="-122"/>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185420" y="1374775"/>
            <a:ext cx="11804015" cy="5472430"/>
          </a:xfrm>
        </p:spPr>
        <p:txBody>
          <a:bodyPr>
            <a:noAutofit/>
          </a:bodyPr>
          <a:lstStyle/>
          <a:p>
            <a:pPr marL="457200" indent="-457200" algn="l" fontAlgn="auto">
              <a:lnSpc>
                <a:spcPct val="150000"/>
              </a:lnSpc>
              <a:buFont typeface="+mj-ea"/>
              <a:buAutoNum type="circleNumDbPlain" startAt="4"/>
            </a:pPr>
            <a:r>
              <a:rPr lang="zh-CN" altLang="en-US" sz="2800" dirty="0">
                <a:latin typeface="Calibri" panose="020F0502020204030204" charset="0"/>
                <a:ea typeface="黑体" panose="02010609060101010101" charset="-122"/>
                <a:cs typeface="黑体" panose="02010609060101010101" charset="-122"/>
              </a:rPr>
              <a:t>少腹逐瘀汤</a:t>
            </a:r>
            <a:r>
              <a:rPr lang="zh-CN" altLang="en-US" dirty="0">
                <a:latin typeface="Calibri" panose="020F0502020204030204" charset="0"/>
                <a:ea typeface="黑体" panose="02010609060101010101" charset="-122"/>
                <a:cs typeface="黑体" panose="02010609060101010101" charset="-122"/>
              </a:rPr>
              <a:t>（小茴香、干姜、延胡索、 没药 、当归、川芎 、官桂 、赤芍、生蒲黄、五灵脂）</a:t>
            </a:r>
          </a:p>
          <a:p>
            <a:pPr marL="457200" indent="-457200" algn="l" fontAlgn="auto">
              <a:lnSpc>
                <a:spcPct val="150000"/>
              </a:lnSpc>
              <a:buFont typeface="+mj-ea"/>
              <a:buAutoNum type="circleNumDbPlain" startAt="4"/>
            </a:pPr>
            <a:r>
              <a:rPr lang="zh-CN" altLang="en-US" sz="2800" dirty="0">
                <a:latin typeface="Calibri" panose="020F0502020204030204" charset="0"/>
                <a:ea typeface="黑体" panose="02010609060101010101" charset="-122"/>
                <a:cs typeface="黑体" panose="02010609060101010101" charset="-122"/>
              </a:rPr>
              <a:t>通经逐瘀汤</a:t>
            </a:r>
            <a:r>
              <a:rPr lang="zh-CN" altLang="en-US" dirty="0">
                <a:latin typeface="Calibri" panose="020F0502020204030204" charset="0"/>
                <a:ea typeface="黑体" panose="02010609060101010101" charset="-122"/>
                <a:cs typeface="黑体" panose="02010609060101010101" charset="-122"/>
              </a:rPr>
              <a:t>（桃仁、红花、赤芍、山甲、皂刺、连翘、地龙、柴胡、麝香）</a:t>
            </a:r>
          </a:p>
          <a:p>
            <a:pPr marL="457200" indent="-457200" algn="l" fontAlgn="auto">
              <a:lnSpc>
                <a:spcPct val="150000"/>
              </a:lnSpc>
              <a:buFont typeface="+mj-ea"/>
              <a:buAutoNum type="circleNumDbPlain" startAt="4"/>
            </a:pPr>
            <a:r>
              <a:rPr lang="zh-CN" altLang="en-US" sz="2800" dirty="0">
                <a:latin typeface="Calibri" panose="020F0502020204030204" charset="0"/>
                <a:ea typeface="黑体" panose="02010609060101010101" charset="-122"/>
                <a:cs typeface="黑体" panose="02010609060101010101" charset="-122"/>
              </a:rPr>
              <a:t>会厌逐瘀汤</a:t>
            </a:r>
            <a:r>
              <a:rPr lang="zh-CN" altLang="en-US" dirty="0">
                <a:latin typeface="Calibri" panose="020F0502020204030204" charset="0"/>
                <a:ea typeface="黑体" panose="02010609060101010101" charset="-122"/>
                <a:cs typeface="黑体" panose="02010609060101010101" charset="-122"/>
              </a:rPr>
              <a:t>（桃仁、红花、甘草、桔梗、生地、当归、玄参、 柴胡、枳壳、赤芍）</a:t>
            </a:r>
          </a:p>
          <a:p>
            <a:pPr marL="457200" indent="-457200" algn="l" fontAlgn="auto">
              <a:lnSpc>
                <a:spcPct val="150000"/>
              </a:lnSpc>
              <a:buFont typeface="+mj-ea"/>
              <a:buAutoNum type="circleNumDbPlain" startAt="4"/>
            </a:pPr>
            <a:r>
              <a:rPr lang="zh-CN" altLang="en-US" sz="2800" dirty="0">
                <a:latin typeface="Calibri" panose="020F0502020204030204" charset="0"/>
                <a:ea typeface="黑体" panose="02010609060101010101" charset="-122"/>
                <a:cs typeface="黑体" panose="02010609060101010101" charset="-122"/>
              </a:rPr>
              <a:t>身痛逐瘀汤</a:t>
            </a:r>
            <a:r>
              <a:rPr lang="zh-CN" altLang="en-US" dirty="0">
                <a:latin typeface="Calibri" panose="020F0502020204030204" charset="0"/>
                <a:ea typeface="黑体" panose="02010609060101010101" charset="-122"/>
                <a:cs typeface="黑体" panose="02010609060101010101" charset="-122"/>
              </a:rPr>
              <a:t>（秦艽、川芎、桃仁、红花、甘草、羌活、没药、当归、灵脂、香附、牛膝、地龙）</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324485" y="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795655" y="1665605"/>
            <a:ext cx="10600055" cy="5517515"/>
          </a:xfrm>
        </p:spPr>
        <p:txBody>
          <a:bodyPr>
            <a:normAutofit/>
          </a:bodyPr>
          <a:lstStyle/>
          <a:p>
            <a:pPr marL="0" indent="0" algn="l" fontAlgn="auto">
              <a:lnSpc>
                <a:spcPct val="150000"/>
              </a:lnSpc>
              <a:buNone/>
            </a:pPr>
            <a:r>
              <a:rPr lang="zh-CN" altLang="en-US" sz="3000" dirty="0">
                <a:latin typeface="黑体" panose="02010609060101010101" charset="-122"/>
                <a:ea typeface="黑体" panose="02010609060101010101" charset="-122"/>
                <a:cs typeface="黑体" panose="02010609060101010101" charset="-122"/>
              </a:rPr>
              <a:t>中医认为气血阴阳是构成人体组织结构及维持人体生命活动的基本物质。</a:t>
            </a:r>
          </a:p>
          <a:p>
            <a:pPr algn="l">
              <a:lnSpc>
                <a:spcPct val="150000"/>
              </a:lnSpc>
            </a:pPr>
            <a:r>
              <a:rPr lang="zh-CN" altLang="en-US" sz="3000" dirty="0">
                <a:latin typeface="黑体" panose="02010609060101010101" charset="-122"/>
                <a:ea typeface="黑体" panose="02010609060101010101" charset="-122"/>
                <a:cs typeface="黑体" panose="02010609060101010101" charset="-122"/>
              </a:rPr>
              <a:t>① “五脏者，藏精气而不泻也，故满而不能实。”满，指气血阴阳生命物质盈满。生命物质时刻升降出入代谢更新，不断消耗又随时补充，故曰满而不能实。</a:t>
            </a:r>
            <a:endParaRPr lang="en-US" altLang="zh-CN" sz="3000" dirty="0">
              <a:latin typeface="黑体" panose="02010609060101010101" charset="-122"/>
              <a:ea typeface="黑体" panose="02010609060101010101" charset="-122"/>
              <a:cs typeface="黑体" panose="02010609060101010101" charset="-122"/>
            </a:endParaRPr>
          </a:p>
          <a:p>
            <a:pPr algn="l">
              <a:lnSpc>
                <a:spcPct val="150000"/>
              </a:lnSpc>
            </a:pPr>
            <a:endParaRPr lang="zh-CN" altLang="en-US" sz="3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1017905" y="1329055"/>
            <a:ext cx="10140315" cy="5517515"/>
          </a:xfrm>
        </p:spPr>
        <p:txBody>
          <a:bodyPr>
            <a:normAutofit/>
          </a:bodyPr>
          <a:lstStyle/>
          <a:p>
            <a:pPr algn="l">
              <a:lnSpc>
                <a:spcPct val="150000"/>
              </a:lnSpc>
            </a:pPr>
            <a:r>
              <a:rPr lang="zh-CN" altLang="en-US" sz="3110" dirty="0">
                <a:latin typeface="黑体" panose="02010609060101010101" charset="-122"/>
                <a:ea typeface="黑体" panose="02010609060101010101" charset="-122"/>
                <a:cs typeface="黑体" panose="02010609060101010101" charset="-122"/>
              </a:rPr>
              <a:t>② “何谓虚实？”—“邪气盛则实，精气夺则虚”。阴</a:t>
            </a: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阳气血量的不足即是虚证。</a:t>
            </a: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③ “阴平阳秘，精神乃治”。虚，即机体局部生命物质</a:t>
            </a: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不足；因虚而阴阳平衡失调。补虚治法的作用原理是 </a:t>
            </a: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补充局部阴阳气血的数量，恢复阴阳平衡。</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03684"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内容占位符 2"/>
          <p:cNvSpPr>
            <a:spLocks noGrp="1"/>
          </p:cNvSpPr>
          <p:nvPr>
            <p:ph idx="1"/>
          </p:nvPr>
        </p:nvSpPr>
        <p:spPr>
          <a:xfrm>
            <a:off x="352425" y="470535"/>
            <a:ext cx="11486515" cy="6076315"/>
          </a:xfrm>
        </p:spPr>
        <p:txBody>
          <a:bodyPr>
            <a:noAutofit/>
          </a:bodyPr>
          <a:lstStyle/>
          <a:p>
            <a:pPr marL="457200" indent="-457200" algn="l" fontAlgn="auto">
              <a:lnSpc>
                <a:spcPct val="150000"/>
              </a:lnSpc>
              <a:buFont typeface="Wingdings" panose="05000000000000000000" charset="0"/>
              <a:buChar char="Ø"/>
            </a:pPr>
            <a:r>
              <a:rPr lang="zh-CN" altLang="zh-CN" sz="3200" b="1">
                <a:latin typeface="黑体" panose="02010609060101010101" charset="-122"/>
                <a:ea typeface="黑体" panose="02010609060101010101" charset="-122"/>
                <a:cs typeface="黑体" panose="02010609060101010101" charset="-122"/>
                <a:sym typeface="+mn-ea"/>
              </a:rPr>
              <a:t>临床决策</a:t>
            </a:r>
            <a:r>
              <a:rPr lang="zh-CN" altLang="zh-CN" sz="3200">
                <a:latin typeface="黑体" panose="02010609060101010101" charset="-122"/>
                <a:ea typeface="黑体" panose="02010609060101010101" charset="-122"/>
                <a:cs typeface="黑体" panose="02010609060101010101" charset="-122"/>
                <a:sym typeface="+mn-ea"/>
              </a:rPr>
              <a:t>的概念：</a:t>
            </a:r>
          </a:p>
          <a:p>
            <a:pPr marL="457200" indent="-457200" algn="l" fontAlgn="auto">
              <a:lnSpc>
                <a:spcPct val="150000"/>
              </a:lnSpc>
              <a:buFont typeface="Wingdings" panose="05000000000000000000" charset="0"/>
              <a:buChar char="ü"/>
            </a:pPr>
            <a:r>
              <a:rPr lang="zh-CN" altLang="zh-CN" sz="3200">
                <a:latin typeface="黑体" panose="02010609060101010101" charset="-122"/>
                <a:ea typeface="黑体" panose="02010609060101010101" charset="-122"/>
                <a:cs typeface="黑体" panose="02010609060101010101" charset="-122"/>
                <a:sym typeface="+mn-ea"/>
              </a:rPr>
              <a:t>是治疗疾病的策略决定。</a:t>
            </a:r>
          </a:p>
          <a:p>
            <a:pPr marL="457200" indent="-457200" algn="l" fontAlgn="auto">
              <a:lnSpc>
                <a:spcPct val="150000"/>
              </a:lnSpc>
              <a:buFont typeface="Wingdings" panose="05000000000000000000" charset="0"/>
              <a:buChar char="ü"/>
            </a:pPr>
            <a:r>
              <a:rPr lang="zh-CN" altLang="en-US" sz="3200">
                <a:latin typeface="黑体" panose="02010609060101010101" charset="-122"/>
                <a:ea typeface="黑体" panose="02010609060101010101" charset="-122"/>
                <a:sym typeface="+mn-ea"/>
              </a:rPr>
              <a:t>不同疾病有不同的临床决策，同一疾病由于病情病势不同亦有不同决策。疾病千变万化，临床决策亦随机应变。决策正确，方药才能不误。</a:t>
            </a:r>
            <a:endParaRPr lang="zh-CN" altLang="en-US" sz="3200">
              <a:latin typeface="黑体" panose="02010609060101010101" charset="-122"/>
              <a:ea typeface="黑体" panose="02010609060101010101" charset="-122"/>
            </a:endParaRPr>
          </a:p>
          <a:p>
            <a:pPr marL="457200" indent="-457200" algn="l" fontAlgn="auto">
              <a:lnSpc>
                <a:spcPct val="150000"/>
              </a:lnSpc>
              <a:buFont typeface="Wingdings" panose="05000000000000000000" charset="0"/>
              <a:buChar char="Ø"/>
            </a:pPr>
            <a:r>
              <a:rPr lang="zh-CN" altLang="en-US" sz="3200" b="1">
                <a:latin typeface="黑体" panose="02010609060101010101" charset="-122"/>
                <a:ea typeface="黑体" panose="02010609060101010101" charset="-122"/>
                <a:sym typeface="+mn-ea"/>
              </a:rPr>
              <a:t>临床决策</a:t>
            </a:r>
            <a:r>
              <a:rPr lang="zh-CN" altLang="zh-CN" sz="3200">
                <a:latin typeface="黑体" panose="02010609060101010101" charset="-122"/>
                <a:ea typeface="黑体" panose="02010609060101010101" charset="-122"/>
                <a:cs typeface="黑体" panose="02010609060101010101" charset="-122"/>
                <a:sym typeface="+mn-ea"/>
              </a:rPr>
              <a:t>的核心思想：</a:t>
            </a:r>
            <a:endParaRPr lang="zh-CN" altLang="zh-CN" sz="320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ü"/>
            </a:pPr>
            <a:r>
              <a:rPr lang="en-US" altLang="zh-CN" sz="3200">
                <a:latin typeface="黑体" panose="02010609060101010101" charset="-122"/>
                <a:ea typeface="黑体" panose="02010609060101010101" charset="-122"/>
                <a:cs typeface="黑体" panose="02010609060101010101" charset="-122"/>
                <a:sym typeface="+mn-ea"/>
              </a:rPr>
              <a:t> </a:t>
            </a:r>
            <a:r>
              <a:rPr lang="zh-CN" altLang="zh-CN" sz="3200">
                <a:latin typeface="黑体" panose="02010609060101010101" charset="-122"/>
                <a:ea typeface="黑体" panose="02010609060101010101" charset="-122"/>
                <a:cs typeface="黑体" panose="02010609060101010101" charset="-122"/>
                <a:sym typeface="+mn-ea"/>
              </a:rPr>
              <a:t>治病必求于本。</a:t>
            </a:r>
            <a:endParaRPr lang="zh-CN" altLang="zh-CN" sz="3200">
              <a:latin typeface="黑体" panose="02010609060101010101" charset="-122"/>
              <a:ea typeface="黑体" panose="02010609060101010101" charset="-122"/>
              <a:cs typeface="黑体" panose="02010609060101010101" charset="-122"/>
            </a:endParaRPr>
          </a:p>
          <a:p>
            <a:pPr marL="0" indent="0" algn="l" fontAlgn="auto">
              <a:lnSpc>
                <a:spcPct val="150000"/>
              </a:lnSpc>
              <a:buNone/>
            </a:pPr>
            <a:endParaRPr lang="zh-CN" altLang="zh-CN" sz="32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735965" y="-191135"/>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73455" y="1143635"/>
            <a:ext cx="10632440" cy="5745480"/>
          </a:xfrm>
        </p:spPr>
        <p:txBody>
          <a:bodyPr>
            <a:normAutofit fontScale="87500" lnSpcReduction="20000"/>
          </a:bodyPr>
          <a:lstStyle/>
          <a:p>
            <a:pPr marL="0" indent="0" algn="l" fontAlgn="auto">
              <a:lnSpc>
                <a:spcPct val="150000"/>
              </a:lnSpc>
              <a:buNone/>
            </a:pPr>
            <a:r>
              <a:rPr lang="en-US" altLang="zh-CN" sz="3500" b="1" dirty="0">
                <a:latin typeface="黑体" panose="02010609060101010101" charset="-122"/>
                <a:ea typeface="黑体" panose="02010609060101010101" charset="-122"/>
                <a:cs typeface="黑体" panose="02010609060101010101" charset="-122"/>
              </a:rPr>
              <a:t>1.</a:t>
            </a:r>
            <a:r>
              <a:rPr lang="zh-CN" altLang="en-US" sz="3500" b="1" dirty="0">
                <a:latin typeface="黑体" panose="02010609060101010101" charset="-122"/>
                <a:ea typeface="黑体" panose="02010609060101010101" charset="-122"/>
                <a:cs typeface="黑体" panose="02010609060101010101" charset="-122"/>
              </a:rPr>
              <a:t>气虚煦之</a:t>
            </a:r>
          </a:p>
          <a:p>
            <a:pPr marL="285750" indent="-285750" algn="l" fontAlgn="auto">
              <a:lnSpc>
                <a:spcPct val="150000"/>
              </a:lnSpc>
              <a:buClrTx/>
              <a:buSzTx/>
              <a:buFont typeface="Wingdings" panose="05000000000000000000" charset="0"/>
              <a:buChar char="Ø"/>
            </a:pPr>
            <a:r>
              <a:rPr lang="zh-CN" altLang="en-US" sz="3100" dirty="0">
                <a:latin typeface="黑体" panose="02010609060101010101" charset="-122"/>
                <a:ea typeface="黑体" panose="02010609060101010101" charset="-122"/>
                <a:cs typeface="黑体" panose="02010609060101010101" charset="-122"/>
              </a:rPr>
              <a:t>气是构成人体组织结构及维持人体生命活动的基本物质之一。气的数量  </a:t>
            </a:r>
          </a:p>
          <a:p>
            <a:pPr algn="l" fontAlgn="auto">
              <a:lnSpc>
                <a:spcPct val="150000"/>
              </a:lnSpc>
              <a:buClrTx/>
              <a:buSzTx/>
              <a:buFont typeface="Wingdings" panose="05000000000000000000" charset="0"/>
            </a:pPr>
            <a:r>
              <a:rPr lang="zh-CN" altLang="en-US" sz="3100" dirty="0">
                <a:latin typeface="黑体" panose="02010609060101010101" charset="-122"/>
                <a:ea typeface="黑体" panose="02010609060101010101" charset="-122"/>
                <a:cs typeface="黑体" panose="02010609060101010101" charset="-122"/>
              </a:rPr>
              <a:t>  不足引起的病证称为气虚证。</a:t>
            </a:r>
          </a:p>
          <a:p>
            <a:pPr marL="342900" indent="-342900" algn="l" fontAlgn="auto">
              <a:lnSpc>
                <a:spcPct val="150000"/>
              </a:lnSpc>
              <a:buFont typeface="Wingdings" panose="05000000000000000000" charset="0"/>
              <a:buChar char="Ø"/>
            </a:pPr>
            <a:r>
              <a:rPr lang="zh-CN" altLang="en-US" sz="3100" dirty="0">
                <a:latin typeface="黑体" panose="02010609060101010101" charset="-122"/>
                <a:ea typeface="黑体" panose="02010609060101010101" charset="-122"/>
                <a:cs typeface="黑体" panose="02010609060101010101" charset="-122"/>
              </a:rPr>
              <a:t>气虚临床表现：</a:t>
            </a:r>
          </a:p>
          <a:p>
            <a:pPr marL="342900" indent="-342900" algn="l" fontAlgn="auto">
              <a:lnSpc>
                <a:spcPct val="150000"/>
              </a:lnSpc>
              <a:buNone/>
            </a:pPr>
            <a:r>
              <a:rPr lang="zh-CN" altLang="en-US" sz="3100" dirty="0">
                <a:latin typeface="黑体" panose="02010609060101010101" charset="-122"/>
                <a:ea typeface="黑体" panose="02010609060101010101" charset="-122"/>
                <a:cs typeface="黑体" panose="02010609060101010101" charset="-122"/>
              </a:rPr>
              <a:t>   ①疲劳②乏力③声低</a:t>
            </a:r>
          </a:p>
          <a:p>
            <a:pPr marL="0" indent="0" algn="l" fontAlgn="auto">
              <a:lnSpc>
                <a:spcPct val="150000"/>
              </a:lnSpc>
              <a:buNone/>
            </a:pPr>
            <a:r>
              <a:rPr lang="zh-CN" altLang="en-US" sz="3100" dirty="0">
                <a:latin typeface="黑体" panose="02010609060101010101" charset="-122"/>
                <a:ea typeface="黑体" panose="02010609060101010101" charset="-122"/>
                <a:cs typeface="黑体" panose="02010609060101010101" charset="-122"/>
              </a:rPr>
              <a:t>   ④懒言⑤面色晄白</a:t>
            </a:r>
          </a:p>
          <a:p>
            <a:pPr marL="0" indent="0" algn="l" fontAlgn="auto">
              <a:lnSpc>
                <a:spcPct val="150000"/>
              </a:lnSpc>
              <a:buNone/>
            </a:pPr>
            <a:r>
              <a:rPr lang="zh-CN" altLang="en-US" sz="3100" dirty="0">
                <a:latin typeface="黑体" panose="02010609060101010101" charset="-122"/>
                <a:ea typeface="黑体" panose="02010609060101010101" charset="-122"/>
                <a:cs typeface="黑体" panose="02010609060101010101" charset="-122"/>
              </a:rPr>
              <a:t>   ⑥舌淡⑦苔白⑧脉细</a:t>
            </a: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06780" y="1460500"/>
            <a:ext cx="10647045" cy="5238750"/>
          </a:xfrm>
        </p:spPr>
        <p:txBody>
          <a:bodyPr>
            <a:normAutofit/>
          </a:bodyPr>
          <a:lstStyle/>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sym typeface="+mn-ea"/>
              </a:rPr>
              <a:t>气虚临床决策：气虚煦之。</a:t>
            </a:r>
            <a:endParaRPr lang="zh-CN" altLang="en-US" sz="32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气虚治疗推荐：</a:t>
            </a:r>
          </a:p>
          <a:p>
            <a:pPr marL="457200" indent="-4572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四君子汤</a:t>
            </a:r>
            <a:r>
              <a:rPr lang="zh-CN" altLang="en-US" dirty="0">
                <a:latin typeface="黑体" panose="02010609060101010101" charset="-122"/>
                <a:ea typeface="黑体" panose="02010609060101010101" charset="-122"/>
                <a:cs typeface="黑体" panose="02010609060101010101" charset="-122"/>
              </a:rPr>
              <a:t>（人参、白术、茯苓、甘草）</a:t>
            </a:r>
            <a:endParaRPr lang="zh-CN" altLang="en-US" sz="32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补中益气汤</a:t>
            </a:r>
            <a:r>
              <a:rPr lang="zh-CN" altLang="en-US" dirty="0">
                <a:latin typeface="黑体" panose="02010609060101010101" charset="-122"/>
                <a:ea typeface="黑体" panose="02010609060101010101" charset="-122"/>
                <a:cs typeface="黑体" panose="02010609060101010101" charset="-122"/>
              </a:rPr>
              <a:t>（黄芪、白术、陈皮、升麻、柴胡、人参、 甘草、当归）</a:t>
            </a:r>
          </a:p>
          <a:p>
            <a:pPr marL="457200" indent="-457200" algn="l" fontAlgn="auto">
              <a:lnSpc>
                <a:spcPct val="150000"/>
              </a:lnSpc>
              <a:buFont typeface="Wingdings" panose="05000000000000000000" charset="0"/>
              <a:buChar char="Ø"/>
            </a:pPr>
            <a:r>
              <a:rPr lang="zh-CN" altLang="en-US" sz="3200">
                <a:latin typeface="黑体" panose="02010609060101010101" charset="-122"/>
                <a:ea typeface="黑体" panose="02010609060101010101" charset="-122"/>
                <a:cs typeface="黑体" panose="02010609060101010101" charset="-122"/>
              </a:rPr>
              <a:t>补气常用</a:t>
            </a:r>
            <a:r>
              <a:rPr lang="zh-CN" altLang="en-US" sz="3200" dirty="0">
                <a:latin typeface="黑体" panose="02010609060101010101" charset="-122"/>
                <a:ea typeface="黑体" panose="02010609060101010101" charset="-122"/>
                <a:cs typeface="黑体" panose="02010609060101010101" charset="-122"/>
              </a:rPr>
              <a:t>药物：人参、党参、黄芪、黄精、白术、山药、甘草</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62710"/>
            <a:ext cx="10864215" cy="5484495"/>
          </a:xfrm>
        </p:spPr>
        <p:txBody>
          <a:bodyPr>
            <a:normAutofit fontScale="95000" lnSpcReduction="10000"/>
          </a:bodyPr>
          <a:lstStyle/>
          <a:p>
            <a:pPr marL="0" indent="0" algn="l" fontAlgn="auto">
              <a:lnSpc>
                <a:spcPct val="150000"/>
              </a:lnSpc>
              <a:buNone/>
            </a:pPr>
            <a:r>
              <a:rPr lang="en-US" altLang="zh-CN" sz="3600" b="1" dirty="0">
                <a:latin typeface="黑体" panose="02010609060101010101" charset="-122"/>
                <a:ea typeface="黑体" panose="02010609060101010101" charset="-122"/>
                <a:cs typeface="黑体" panose="02010609060101010101" charset="-122"/>
              </a:rPr>
              <a:t>2.</a:t>
            </a:r>
            <a:r>
              <a:rPr lang="zh-CN" altLang="en-US" sz="3600" b="1" dirty="0">
                <a:latin typeface="黑体" panose="02010609060101010101" charset="-122"/>
                <a:ea typeface="黑体" panose="02010609060101010101" charset="-122"/>
                <a:cs typeface="黑体" panose="02010609060101010101" charset="-122"/>
              </a:rPr>
              <a:t>血虚濡之</a:t>
            </a: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血是构成人体组织结构及维持人体生命活动的基本物质之一。</a:t>
            </a: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血的数量不足引起的病证称为血虚证。</a:t>
            </a: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血虚临床表现：</a:t>
            </a:r>
          </a:p>
          <a:p>
            <a:pPr algn="l" fontAlgn="auto">
              <a:lnSpc>
                <a:spcPct val="150000"/>
              </a:lnSpc>
              <a:buFont typeface="Wingdings" panose="05000000000000000000" charset="0"/>
            </a:pPr>
            <a:r>
              <a:rPr lang="zh-CN" altLang="en-US" sz="3200" dirty="0">
                <a:latin typeface="黑体" panose="02010609060101010101" charset="-122"/>
                <a:ea typeface="黑体" panose="02010609060101010101" charset="-122"/>
                <a:cs typeface="黑体" panose="02010609060101010101" charset="-122"/>
              </a:rPr>
              <a:t> ①心悸②健忘③面无血色</a:t>
            </a:r>
          </a:p>
          <a:p>
            <a:pPr algn="l" fontAlgn="auto">
              <a:lnSpc>
                <a:spcPct val="150000"/>
              </a:lnSpc>
              <a:buFont typeface="Wingdings" panose="05000000000000000000" charset="0"/>
            </a:pPr>
            <a:r>
              <a:rPr lang="zh-CN" altLang="en-US" sz="3200" dirty="0">
                <a:latin typeface="黑体" panose="02010609060101010101" charset="-122"/>
                <a:ea typeface="黑体" panose="02010609060101010101" charset="-122"/>
                <a:cs typeface="黑体" panose="02010609060101010101" charset="-122"/>
              </a:rPr>
              <a:t> ④头晕⑤月经量少⑥舌淡</a:t>
            </a:r>
          </a:p>
          <a:p>
            <a:pPr algn="l" fontAlgn="auto">
              <a:lnSpc>
                <a:spcPct val="150000"/>
              </a:lnSpc>
              <a:buFont typeface="Wingdings" panose="05000000000000000000" charset="0"/>
            </a:pPr>
            <a:r>
              <a:rPr lang="en-US" altLang="zh-CN" sz="3200" dirty="0">
                <a:latin typeface="黑体" panose="02010609060101010101" charset="-122"/>
                <a:ea typeface="黑体" panose="02010609060101010101" charset="-122"/>
                <a:cs typeface="黑体" panose="02010609060101010101" charset="-122"/>
              </a:rPr>
              <a:t> </a:t>
            </a:r>
            <a:r>
              <a:rPr lang="zh-CN" altLang="en-US" sz="3200" dirty="0">
                <a:latin typeface="黑体" panose="02010609060101010101" charset="-122"/>
                <a:ea typeface="黑体" panose="02010609060101010101" charset="-122"/>
                <a:cs typeface="黑体" panose="02010609060101010101" charset="-122"/>
              </a:rPr>
              <a:t>⑦苔白 ⑧脉细</a:t>
            </a:r>
          </a:p>
          <a:p>
            <a:pPr marL="342900" indent="-342900" algn="l" fontAlgn="auto">
              <a:lnSpc>
                <a:spcPct val="150000"/>
              </a:lnSpc>
              <a:buNone/>
            </a:pPr>
            <a:endParaRPr lang="zh-CN" altLang="en-US" sz="32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62710"/>
            <a:ext cx="10711815" cy="5162550"/>
          </a:xfrm>
        </p:spPr>
        <p:txBody>
          <a:bodyPr>
            <a:normAutofit/>
          </a:bodyPr>
          <a:lstStyle/>
          <a:p>
            <a:pPr marL="342900" indent="-342900" algn="l" fontAlgn="auto">
              <a:lnSpc>
                <a:spcPct val="150000"/>
              </a:lnSpc>
              <a:buFont typeface="Wingdings" panose="05000000000000000000" charset="0"/>
              <a:buChar char="Ø"/>
            </a:pPr>
            <a:r>
              <a:rPr lang="zh-CN" altLang="en-US" sz="3600" dirty="0">
                <a:latin typeface="黑体" panose="02010609060101010101" charset="-122"/>
                <a:ea typeface="黑体" panose="02010609060101010101" charset="-122"/>
                <a:cs typeface="黑体" panose="02010609060101010101" charset="-122"/>
              </a:rPr>
              <a:t>血虚临床决策：</a:t>
            </a:r>
            <a:r>
              <a:rPr lang="zh-CN" altLang="en-US" sz="3600" dirty="0">
                <a:latin typeface="黑体" panose="02010609060101010101" charset="-122"/>
                <a:ea typeface="黑体" panose="02010609060101010101" charset="-122"/>
                <a:cs typeface="黑体" panose="02010609060101010101" charset="-122"/>
                <a:sym typeface="+mn-ea"/>
              </a:rPr>
              <a:t>血虚濡之</a:t>
            </a:r>
            <a:endParaRPr lang="zh-CN" altLang="en-US" sz="36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Ø"/>
            </a:pPr>
            <a:r>
              <a:rPr lang="zh-CN" altLang="en-US" sz="3600" dirty="0">
                <a:latin typeface="黑体" panose="02010609060101010101" charset="-122"/>
                <a:ea typeface="黑体" panose="02010609060101010101" charset="-122"/>
                <a:cs typeface="黑体" panose="02010609060101010101" charset="-122"/>
              </a:rPr>
              <a:t>血虚治疗推荐：</a:t>
            </a:r>
          </a:p>
          <a:p>
            <a:pPr marL="342900" indent="-342900" algn="l" fontAlgn="auto">
              <a:lnSpc>
                <a:spcPct val="150000"/>
              </a:lnSpc>
              <a:buFont typeface="Wingdings" panose="05000000000000000000" charset="0"/>
              <a:buChar char="ü"/>
            </a:pPr>
            <a:r>
              <a:rPr lang="zh-CN" altLang="en-US" sz="3600" dirty="0">
                <a:latin typeface="黑体" panose="02010609060101010101" charset="-122"/>
                <a:ea typeface="黑体" panose="02010609060101010101" charset="-122"/>
                <a:cs typeface="黑体" panose="02010609060101010101" charset="-122"/>
              </a:rPr>
              <a:t>四物汤</a:t>
            </a:r>
            <a:r>
              <a:rPr lang="zh-CN" altLang="en-US" sz="2800" dirty="0">
                <a:latin typeface="黑体" panose="02010609060101010101" charset="-122"/>
                <a:ea typeface="黑体" panose="02010609060101010101" charset="-122"/>
                <a:cs typeface="黑体" panose="02010609060101010101" charset="-122"/>
              </a:rPr>
              <a:t>（熟地黄、当归、白芍、川芎）</a:t>
            </a:r>
            <a:endParaRPr lang="zh-CN" altLang="en-US" sz="36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ü"/>
            </a:pPr>
            <a:r>
              <a:rPr lang="zh-CN" altLang="en-US" sz="3600" dirty="0">
                <a:latin typeface="黑体" panose="02010609060101010101" charset="-122"/>
                <a:ea typeface="黑体" panose="02010609060101010101" charset="-122"/>
                <a:cs typeface="黑体" panose="02010609060101010101" charset="-122"/>
              </a:rPr>
              <a:t>当归补血汤</a:t>
            </a:r>
            <a:r>
              <a:rPr lang="zh-CN" altLang="en-US" sz="2800" dirty="0">
                <a:latin typeface="黑体" panose="02010609060101010101" charset="-122"/>
                <a:ea typeface="黑体" panose="02010609060101010101" charset="-122"/>
                <a:cs typeface="黑体" panose="02010609060101010101" charset="-122"/>
              </a:rPr>
              <a:t>（黄芪、当归）</a:t>
            </a:r>
          </a:p>
          <a:p>
            <a:pPr marL="342900" indent="-342900" algn="l" fontAlgn="auto">
              <a:lnSpc>
                <a:spcPct val="150000"/>
              </a:lnSpc>
              <a:buFont typeface="Wingdings" panose="05000000000000000000" charset="0"/>
              <a:buChar char="Ø"/>
            </a:pPr>
            <a:r>
              <a:rPr lang="zh-CN" altLang="en-US" sz="3600" dirty="0">
                <a:latin typeface="黑体" panose="02010609060101010101" charset="-122"/>
                <a:ea typeface="黑体" panose="02010609060101010101" charset="-122"/>
                <a:cs typeface="黑体" panose="02010609060101010101" charset="-122"/>
              </a:rPr>
              <a:t>补血常用药物：熟地、当归、阿胶、白芍</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645" y="0"/>
            <a:ext cx="1278255"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01650" y="1464945"/>
            <a:ext cx="11690985" cy="5956935"/>
          </a:xfrm>
        </p:spPr>
        <p:txBody>
          <a:bodyPr>
            <a:normAutofit/>
          </a:bodyPr>
          <a:lstStyle/>
          <a:p>
            <a:pPr marL="0" indent="0" algn="l" fontAlgn="auto">
              <a:lnSpc>
                <a:spcPct val="150000"/>
              </a:lnSpc>
              <a:buNone/>
            </a:pPr>
            <a:r>
              <a:rPr lang="en-US" altLang="zh-CN" sz="3200" b="1" dirty="0">
                <a:latin typeface="黑体" panose="02010609060101010101" charset="-122"/>
                <a:ea typeface="黑体" panose="02010609060101010101" charset="-122"/>
                <a:cs typeface="黑体" panose="02010609060101010101" charset="-122"/>
              </a:rPr>
              <a:t>3.</a:t>
            </a:r>
            <a:r>
              <a:rPr lang="zh-CN" altLang="en-US" sz="3200" b="1" dirty="0">
                <a:latin typeface="黑体" panose="02010609060101010101" charset="-122"/>
                <a:ea typeface="黑体" panose="02010609060101010101" charset="-122"/>
                <a:cs typeface="黑体" panose="02010609060101010101" charset="-122"/>
              </a:rPr>
              <a:t>阴虚滋之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阴是构成人体组织结构及维持人体生命活动的基本物质之一。</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阴的数量不足引起的病证称为阴虚证。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阴虚临床表现：</a:t>
            </a:r>
          </a:p>
          <a:p>
            <a:pPr algn="l" fontAlgn="auto">
              <a:lnSpc>
                <a:spcPct val="150000"/>
              </a:lnSpc>
              <a:buFont typeface="Wingdings" panose="05000000000000000000" charset="0"/>
            </a:pPr>
            <a:r>
              <a:rPr lang="zh-CN" altLang="en-US" sz="2800" dirty="0">
                <a:latin typeface="黑体" panose="02010609060101010101" charset="-122"/>
                <a:ea typeface="黑体" panose="02010609060101010101" charset="-122"/>
                <a:cs typeface="黑体" panose="02010609060101010101" charset="-122"/>
              </a:rPr>
              <a:t>   ①低热②午后潮热③手足心热</a:t>
            </a:r>
          </a:p>
          <a:p>
            <a:pPr algn="l" fontAlgn="auto">
              <a:lnSpc>
                <a:spcPct val="150000"/>
              </a:lnSpc>
              <a:buFont typeface="Wingdings" panose="05000000000000000000" charset="0"/>
            </a:pPr>
            <a:r>
              <a:rPr lang="zh-CN" altLang="en-US" sz="2800" dirty="0">
                <a:latin typeface="黑体" panose="02010609060101010101" charset="-122"/>
                <a:ea typeface="黑体" panose="02010609060101010101" charset="-122"/>
                <a:cs typeface="黑体" panose="02010609060101010101" charset="-122"/>
              </a:rPr>
              <a:t>   ④盗汗⑤口燥⑥咽干⑦烦躁</a:t>
            </a:r>
          </a:p>
          <a:p>
            <a:pPr algn="l" fontAlgn="auto">
              <a:lnSpc>
                <a:spcPct val="150000"/>
              </a:lnSpc>
              <a:buFont typeface="Wingdings" panose="05000000000000000000" charset="0"/>
            </a:pPr>
            <a:r>
              <a:rPr lang="zh-CN" altLang="en-US" sz="2800" dirty="0">
                <a:latin typeface="黑体" panose="02010609060101010101" charset="-122"/>
                <a:ea typeface="黑体" panose="02010609060101010101" charset="-122"/>
                <a:cs typeface="黑体" panose="02010609060101010101" charset="-122"/>
              </a:rPr>
              <a:t>   ⑧舌红⑨少苔⑩脉细数</a:t>
            </a:r>
          </a:p>
          <a:p>
            <a:pPr marL="457200" indent="-457200" algn="l" fontAlgn="auto">
              <a:lnSpc>
                <a:spcPct val="150000"/>
              </a:lnSpc>
              <a:buNone/>
            </a:pP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645" y="0"/>
            <a:ext cx="1278255"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01650" y="1464945"/>
            <a:ext cx="11690985" cy="5956935"/>
          </a:xfrm>
        </p:spPr>
        <p:txBody>
          <a:bodyPr>
            <a:normAutofit/>
          </a:bodyPr>
          <a:lstStyle/>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 阴虚临床决策：阴虚滋之</a:t>
            </a: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 阴虚治疗推荐：</a:t>
            </a:r>
          </a:p>
          <a:p>
            <a:pPr marL="342900" indent="-3429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    六味地黄丸</a:t>
            </a:r>
            <a:r>
              <a:rPr lang="zh-CN" altLang="en-US" dirty="0">
                <a:latin typeface="黑体" panose="02010609060101010101" charset="-122"/>
                <a:ea typeface="黑体" panose="02010609060101010101" charset="-122"/>
                <a:cs typeface="黑体" panose="02010609060101010101" charset="-122"/>
              </a:rPr>
              <a:t>（熟地黄、山萸肉、牡丹皮、山药、茯苓、泽泻）</a:t>
            </a:r>
          </a:p>
          <a:p>
            <a:pPr marL="342900" indent="-3429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    左归丸</a:t>
            </a:r>
            <a:r>
              <a:rPr lang="zh-CN" altLang="en-US" dirty="0">
                <a:latin typeface="黑体" panose="02010609060101010101" charset="-122"/>
                <a:ea typeface="黑体" panose="02010609060101010101" charset="-122"/>
                <a:cs typeface="黑体" panose="02010609060101010101" charset="-122"/>
              </a:rPr>
              <a:t>（熟地、山药、枸杞、山茱萸肉、川牛膝、菟丝子、鹿胶、龟胶）</a:t>
            </a:r>
          </a:p>
          <a:p>
            <a:pPr marL="342900" indent="-3429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    大补阴丸</a:t>
            </a:r>
            <a:r>
              <a:rPr lang="zh-CN" altLang="en-US" sz="2400" dirty="0">
                <a:latin typeface="黑体" panose="02010609060101010101" charset="-122"/>
                <a:ea typeface="黑体" panose="02010609060101010101" charset="-122"/>
                <a:cs typeface="黑体" panose="02010609060101010101" charset="-122"/>
              </a:rPr>
              <a:t>（熟地黄，知母、黄柏、龟甲、猪脊髓）</a:t>
            </a:r>
            <a:endParaRPr lang="zh-CN" altLang="en-US" sz="32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 滋阴常用药物：生地、枸杞、龟板、萸肉、鳖甲</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56069" y="8979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307580" y="0"/>
            <a:ext cx="4909820" cy="4883785"/>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03684"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82180" y="4795520"/>
            <a:ext cx="4954270" cy="1278255"/>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48640" y="1377315"/>
            <a:ext cx="11333480" cy="4940935"/>
          </a:xfrm>
        </p:spPr>
        <p:txBody>
          <a:bodyPr>
            <a:noAutofit/>
          </a:bodyPr>
          <a:lstStyle/>
          <a:p>
            <a:pPr algn="l" fontAlgn="auto">
              <a:lnSpc>
                <a:spcPct val="150000"/>
              </a:lnSpc>
              <a:buFont typeface="Wingdings" panose="05000000000000000000" charset="0"/>
            </a:pPr>
            <a:r>
              <a:rPr lang="en-US" altLang="zh-CN" sz="3200" b="1" dirty="0">
                <a:latin typeface="黑体" panose="02010609060101010101" charset="-122"/>
                <a:ea typeface="黑体" panose="02010609060101010101" charset="-122"/>
                <a:cs typeface="黑体" panose="02010609060101010101" charset="-122"/>
              </a:rPr>
              <a:t>4.</a:t>
            </a:r>
            <a:r>
              <a:rPr lang="zh-CN" altLang="en-US" sz="3200" b="1" dirty="0">
                <a:latin typeface="黑体" panose="02010609060101010101" charset="-122"/>
                <a:ea typeface="黑体" panose="02010609060101010101" charset="-122"/>
                <a:cs typeface="黑体" panose="02010609060101010101" charset="-122"/>
              </a:rPr>
              <a:t>阳虚温之</a:t>
            </a:r>
          </a:p>
          <a:p>
            <a:pPr marL="342900" indent="-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阳是构成人体组织结构及维持人体生命活动的基本物质之一。</a:t>
            </a:r>
          </a:p>
          <a:p>
            <a:pPr marL="342900" indent="-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阳的数量不足引起的病证称为阳虚证。</a:t>
            </a:r>
          </a:p>
          <a:p>
            <a:pPr marL="342900" indent="-342900" algn="l" fontAlgn="auto">
              <a:lnSpc>
                <a:spcPct val="150000"/>
              </a:lnSpc>
              <a:buFont typeface="Wingdings" panose="05000000000000000000" charset="0"/>
              <a:buChar char="Ø"/>
            </a:pPr>
            <a:r>
              <a:rPr lang="zh-CN" altLang="en-US" dirty="0">
                <a:latin typeface="黑体" panose="02010609060101010101" charset="-122"/>
                <a:ea typeface="黑体" panose="02010609060101010101" charset="-122"/>
                <a:cs typeface="黑体" panose="02010609060101010101" charset="-122"/>
              </a:rPr>
              <a:t>阳虚临床表现：</a:t>
            </a:r>
          </a:p>
          <a:p>
            <a:pPr algn="l" fontAlgn="auto">
              <a:lnSpc>
                <a:spcPct val="150000"/>
              </a:lnSpc>
              <a:buFont typeface="Wingdings" panose="05000000000000000000" charset="0"/>
            </a:pPr>
            <a:r>
              <a:rPr lang="zh-CN" altLang="en-US" dirty="0">
                <a:latin typeface="黑体" panose="02010609060101010101" charset="-122"/>
                <a:ea typeface="黑体" panose="02010609060101010101" charset="-122"/>
                <a:cs typeface="黑体" panose="02010609060101010101" charset="-122"/>
              </a:rPr>
              <a:t>  ①畏寒②四肢不温③口淡</a:t>
            </a:r>
          </a:p>
          <a:p>
            <a:pPr algn="l" fontAlgn="auto">
              <a:lnSpc>
                <a:spcPct val="150000"/>
              </a:lnSpc>
              <a:buFont typeface="Wingdings" panose="05000000000000000000" charset="0"/>
            </a:pPr>
            <a:r>
              <a:rPr lang="zh-CN" altLang="en-US" dirty="0">
                <a:latin typeface="黑体" panose="02010609060101010101" charset="-122"/>
                <a:ea typeface="黑体" panose="02010609060101010101" charset="-122"/>
                <a:cs typeface="黑体" panose="02010609060101010101" charset="-122"/>
              </a:rPr>
              <a:t>  ④喜热⑤自汗⑥小便清长⑦面色淡白</a:t>
            </a:r>
          </a:p>
          <a:p>
            <a:pPr algn="l" fontAlgn="auto">
              <a:lnSpc>
                <a:spcPct val="150000"/>
              </a:lnSpc>
              <a:buFont typeface="Wingdings" panose="05000000000000000000" charset="0"/>
            </a:pPr>
            <a:r>
              <a:rPr lang="zh-CN" altLang="en-US" dirty="0">
                <a:latin typeface="黑体" panose="02010609060101010101" charset="-122"/>
                <a:ea typeface="黑体" panose="02010609060101010101" charset="-122"/>
                <a:cs typeface="黑体" panose="02010609060101010101" charset="-122"/>
              </a:rPr>
              <a:t>  ⑧舌淡胖嫩⑨苔白滑⑩脉沉细</a:t>
            </a:r>
          </a:p>
          <a:p>
            <a:pPr marL="342900" indent="-342900" algn="l" fontAlgn="auto">
              <a:lnSpc>
                <a:spcPct val="150000"/>
              </a:lnSpc>
              <a:buFont typeface="Wingdings" panose="05000000000000000000" charset="0"/>
              <a:buChar char="Ø"/>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56069" y="8979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307580" y="0"/>
            <a:ext cx="4909820" cy="4883785"/>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03684"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82180" y="4795520"/>
            <a:ext cx="4954270" cy="1278255"/>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08635" y="1371600"/>
            <a:ext cx="11373485" cy="4702175"/>
          </a:xfrm>
        </p:spPr>
        <p:txBody>
          <a:bodyPr>
            <a:noAutofit/>
          </a:bodyPr>
          <a:lstStyle/>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阳虚临床决策：阳虚温之</a:t>
            </a: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阳虚治疗推荐：</a:t>
            </a:r>
          </a:p>
          <a:p>
            <a:pPr marL="342900" indent="-3429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右归丸</a:t>
            </a:r>
            <a:r>
              <a:rPr lang="zh-CN" altLang="en-US" sz="2000" dirty="0">
                <a:latin typeface="黑体" panose="02010609060101010101" charset="-122"/>
                <a:ea typeface="黑体" panose="02010609060101010101" charset="-122"/>
                <a:cs typeface="黑体" panose="02010609060101010101" charset="-122"/>
              </a:rPr>
              <a:t>（熟地黄、附子、肉桂、山药、山茱萸、菟丝子、鹿角胶、枸杞子、当归、杜仲）</a:t>
            </a:r>
            <a:endParaRPr lang="zh-CN" altLang="en-US" sz="32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真武汤</a:t>
            </a:r>
            <a:r>
              <a:rPr lang="zh-CN" altLang="en-US" dirty="0">
                <a:latin typeface="黑体" panose="02010609060101010101" charset="-122"/>
                <a:ea typeface="黑体" panose="02010609060101010101" charset="-122"/>
                <a:cs typeface="黑体" panose="02010609060101010101" charset="-122"/>
              </a:rPr>
              <a:t>（茯苓、芍药、生姜、附子、白术）</a:t>
            </a:r>
            <a:endParaRPr lang="zh-CN" altLang="en-US" sz="32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补阳常用药物：鹿茸、紫河车、冬虫夏草、肉苁蓉、淫羊藿、杜仲、巴戟天、补骨脂、菟丝子</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80645" y="121285"/>
            <a:ext cx="8629650" cy="1087120"/>
          </a:xfrm>
        </p:spPr>
        <p:txBody>
          <a:bodyPr/>
          <a:lstStyle/>
          <a:p>
            <a:pPr algn="l"/>
            <a:r>
              <a:rPr lang="zh-CN" altLang="en-US" sz="3600">
                <a:latin typeface="黑体" panose="02010609060101010101" charset="-122"/>
                <a:ea typeface="黑体" panose="02010609060101010101" charset="-122"/>
                <a:cs typeface="黑体" panose="02010609060101010101" charset="-122"/>
              </a:rPr>
              <a:t>二</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审查病情</a:t>
            </a:r>
            <a:r>
              <a:rPr lang="zh-CN" altLang="zh-CN" sz="3600">
                <a:latin typeface="黑体" panose="02010609060101010101" charset="-122"/>
                <a:ea typeface="黑体" panose="02010609060101010101" charset="-122"/>
                <a:cs typeface="黑体" panose="02010609060101010101" charset="-122"/>
              </a:rPr>
              <a:t>的临床决策</a:t>
            </a:r>
          </a:p>
        </p:txBody>
      </p:sp>
      <p:sp>
        <p:nvSpPr>
          <p:cNvPr id="6" name="内容占位符 5"/>
          <p:cNvSpPr>
            <a:spLocks noGrp="1"/>
          </p:cNvSpPr>
          <p:nvPr>
            <p:ph idx="1"/>
          </p:nvPr>
        </p:nvSpPr>
        <p:spPr>
          <a:xfrm>
            <a:off x="165100" y="1534160"/>
            <a:ext cx="12065635" cy="5715000"/>
          </a:xfrm>
        </p:spPr>
        <p:txBody>
          <a:bodyPr>
            <a:normAutofit/>
          </a:bodyPr>
          <a:lstStyle/>
          <a:p>
            <a:pPr algn="l" fontAlgn="auto">
              <a:lnSpc>
                <a:spcPct val="110000"/>
              </a:lnSpc>
            </a:pPr>
            <a:r>
              <a:rPr lang="zh-CN" altLang="en-US" sz="3600" b="1" dirty="0">
                <a:latin typeface="黑体" panose="02010609060101010101" charset="-122"/>
                <a:ea typeface="黑体" panose="02010609060101010101" charset="-122"/>
                <a:cs typeface="黑体" panose="02010609060101010101" charset="-122"/>
              </a:rPr>
              <a:t>（一）标本之辨，缓急其要</a:t>
            </a:r>
          </a:p>
          <a:p>
            <a:pPr marL="342900" indent="-342900" algn="l" fontAlgn="auto">
              <a:lnSpc>
                <a:spcPct val="130000"/>
              </a:lnSpc>
              <a:buClrTx/>
              <a:buSzTx/>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《素问》</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病发而有余，本而标之，先治其本，后治其标；病   </a:t>
            </a:r>
          </a:p>
          <a:p>
            <a:pPr algn="l" fontAlgn="auto">
              <a:lnSpc>
                <a:spcPct val="130000"/>
              </a:lnSpc>
              <a:buClrTx/>
              <a:buSzTx/>
              <a:buFont typeface="Wingdings" panose="05000000000000000000" charset="0"/>
            </a:pPr>
            <a:r>
              <a:rPr lang="zh-CN" altLang="en-US" sz="3200" dirty="0">
                <a:latin typeface="黑体" panose="02010609060101010101" charset="-122"/>
                <a:ea typeface="黑体" panose="02010609060101010101" charset="-122"/>
                <a:cs typeface="黑体" panose="02010609060101010101" charset="-122"/>
              </a:rPr>
              <a:t>  发而不足，标而本之，先治其标，后治其本</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a:t>
            </a:r>
          </a:p>
          <a:p>
            <a:pPr algn="l" fontAlgn="auto">
              <a:lnSpc>
                <a:spcPct val="130000"/>
              </a:lnSpc>
              <a:buClrTx/>
              <a:buSzTx/>
              <a:buFont typeface="Wingdings" panose="05000000000000000000" charset="0"/>
            </a:pPr>
            <a:endParaRPr lang="zh-CN" altLang="en-US" sz="3200" dirty="0">
              <a:latin typeface="黑体" panose="02010609060101010101" charset="-122"/>
              <a:ea typeface="黑体" panose="02010609060101010101" charset="-122"/>
              <a:cs typeface="黑体" panose="02010609060101010101" charset="-122"/>
            </a:endParaRPr>
          </a:p>
          <a:p>
            <a:pPr marL="457200" indent="-457200" algn="l" fontAlgn="auto">
              <a:lnSpc>
                <a:spcPct val="130000"/>
              </a:lnSpc>
              <a:buClrTx/>
              <a:buSzTx/>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王冰注：</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本先病，标后病，必谨察之</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 </a:t>
            </a: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80645" y="121285"/>
            <a:ext cx="8629650" cy="1087120"/>
          </a:xfrm>
        </p:spPr>
        <p:txBody>
          <a:bodyPr/>
          <a:lstStyle/>
          <a:p>
            <a:pPr algn="l"/>
            <a:r>
              <a:rPr lang="zh-CN" altLang="en-US" sz="3600">
                <a:latin typeface="黑体" panose="02010609060101010101" charset="-122"/>
                <a:ea typeface="黑体" panose="02010609060101010101" charset="-122"/>
                <a:cs typeface="黑体" panose="02010609060101010101" charset="-122"/>
              </a:rPr>
              <a:t>二</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审查病情</a:t>
            </a:r>
            <a:r>
              <a:rPr lang="zh-CN" altLang="zh-CN" sz="3600">
                <a:latin typeface="黑体" panose="02010609060101010101" charset="-122"/>
                <a:ea typeface="黑体" panose="02010609060101010101" charset="-122"/>
                <a:cs typeface="黑体" panose="02010609060101010101" charset="-122"/>
              </a:rPr>
              <a:t>的临床决策</a:t>
            </a:r>
          </a:p>
        </p:txBody>
      </p:sp>
      <p:sp>
        <p:nvSpPr>
          <p:cNvPr id="6" name="内容占位符 5"/>
          <p:cNvSpPr>
            <a:spLocks noGrp="1"/>
          </p:cNvSpPr>
          <p:nvPr>
            <p:ph idx="1"/>
          </p:nvPr>
        </p:nvSpPr>
        <p:spPr>
          <a:xfrm>
            <a:off x="165100" y="1393825"/>
            <a:ext cx="11628755" cy="5715000"/>
          </a:xfrm>
        </p:spPr>
        <p:txBody>
          <a:bodyPr/>
          <a:lstStyle/>
          <a:p>
            <a:pPr marL="457200" indent="-457200" algn="l" fontAlgn="auto">
              <a:lnSpc>
                <a:spcPct val="150000"/>
              </a:lnSpc>
              <a:buClrTx/>
              <a:buSzTx/>
              <a:buFont typeface="+mj-ea"/>
              <a:buAutoNum type="circleNumDbPlain"/>
            </a:pPr>
            <a:r>
              <a:rPr lang="zh-CN" altLang="en-US" sz="2800" dirty="0">
                <a:latin typeface="黑体" panose="02010609060101010101" charset="-122"/>
                <a:ea typeface="黑体" panose="02010609060101010101" charset="-122"/>
                <a:cs typeface="黑体" panose="02010609060101010101" charset="-122"/>
              </a:rPr>
              <a:t>本而标之：谓有先病复有后病，以其有余，故先治其本，后治其标也。</a:t>
            </a:r>
          </a:p>
          <a:p>
            <a:pPr marL="457200" indent="-457200" algn="l" fontAlgn="auto">
              <a:lnSpc>
                <a:spcPct val="150000"/>
              </a:lnSpc>
              <a:buClrTx/>
              <a:buSzTx/>
              <a:buFont typeface="+mj-ea"/>
              <a:buAutoNum type="circleNumDbPlain"/>
            </a:pPr>
            <a:r>
              <a:rPr lang="zh-CN" altLang="en-US" sz="2800" dirty="0">
                <a:latin typeface="黑体" panose="02010609060101010101" charset="-122"/>
                <a:ea typeface="黑体" panose="02010609060101010101" charset="-122"/>
                <a:cs typeface="黑体" panose="02010609060101010101" charset="-122"/>
              </a:rPr>
              <a:t>标而本之：谓先发轻微缓者，后发重大急者，以其不足，故先治其标，</a:t>
            </a:r>
          </a:p>
          <a:p>
            <a:pPr algn="l" fontAlgn="auto">
              <a:lnSpc>
                <a:spcPct val="150000"/>
              </a:lnSpc>
              <a:buClrTx/>
              <a:buSzTx/>
              <a:buFont typeface="+mj-ea"/>
            </a:pPr>
            <a:r>
              <a:rPr lang="zh-CN" altLang="en-US" sz="2800" dirty="0">
                <a:latin typeface="黑体" panose="02010609060101010101" charset="-122"/>
                <a:ea typeface="黑体" panose="02010609060101010101" charset="-122"/>
                <a:cs typeface="黑体" panose="02010609060101010101" charset="-122"/>
              </a:rPr>
              <a:t>  后治其本也。</a:t>
            </a:r>
          </a:p>
          <a:p>
            <a:pPr marL="514350" indent="-514350" algn="l" fontAlgn="auto">
              <a:lnSpc>
                <a:spcPct val="150000"/>
              </a:lnSpc>
              <a:buClrTx/>
              <a:buSzTx/>
              <a:buFont typeface="+mj-ea"/>
              <a:buAutoNum type="circleNumDbPlain" startAt="3"/>
            </a:pPr>
            <a:r>
              <a:rPr lang="zh-CN" altLang="en-US" sz="2800" dirty="0">
                <a:latin typeface="黑体" panose="02010609060101010101" charset="-122"/>
                <a:ea typeface="黑体" panose="02010609060101010101" charset="-122"/>
                <a:cs typeface="黑体" panose="02010609060101010101" charset="-122"/>
              </a:rPr>
              <a:t>凡机体对标病的适应力较本病强时（病发而有余），当先治本后治标；凡机体对标病的适应力较本病弱时（病发而不足），应先治标后治本。</a:t>
            </a:r>
          </a:p>
          <a:p>
            <a:pPr marL="514350" indent="-514350" algn="l" fontAlgn="auto">
              <a:lnSpc>
                <a:spcPct val="150000"/>
              </a:lnSpc>
              <a:buClrTx/>
              <a:buSzTx/>
              <a:buFont typeface="+mj-ea"/>
              <a:buAutoNum type="circleNumDbPlain" startAt="3"/>
            </a:pPr>
            <a:r>
              <a:rPr lang="zh-CN" altLang="en-US" sz="2800" dirty="0">
                <a:latin typeface="黑体" panose="02010609060101010101" charset="-122"/>
                <a:ea typeface="黑体" panose="02010609060101010101" charset="-122"/>
                <a:cs typeface="黑体" panose="02010609060101010101" charset="-122"/>
              </a:rPr>
              <a:t>急则治标，缓则治本。</a:t>
            </a:r>
            <a:r>
              <a:rPr lang="en-US" altLang="zh-CN" sz="3200" b="1" dirty="0">
                <a:latin typeface="黑体" panose="02010609060101010101" charset="-122"/>
                <a:ea typeface="黑体" panose="02010609060101010101" charset="-122"/>
              </a:rPr>
              <a:t>  </a:t>
            </a:r>
            <a:endParaRPr lang="en-US" altLang="zh-CN" sz="3200" b="1"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03684"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440055" y="-11430"/>
            <a:ext cx="8784590" cy="1190625"/>
          </a:xfrm>
        </p:spPr>
        <p:txBody>
          <a:bodyPr/>
          <a:lstStyle/>
          <a:p>
            <a:pPr algn="l"/>
            <a:r>
              <a:rPr lang="zh-CN" altLang="en-US" sz="3600">
                <a:latin typeface="黑体" panose="02010609060101010101" charset="-122"/>
                <a:ea typeface="黑体" panose="02010609060101010101" charset="-122"/>
                <a:cs typeface="黑体" panose="02010609060101010101" charset="-122"/>
              </a:rPr>
              <a:t>一</a:t>
            </a:r>
            <a:r>
              <a:rPr lang="en-US" altLang="zh-CN" sz="3600">
                <a:latin typeface="黑体" panose="02010609060101010101" charset="-122"/>
                <a:ea typeface="黑体" panose="02010609060101010101" charset="-122"/>
                <a:cs typeface="黑体" panose="02010609060101010101" charset="-122"/>
              </a:rPr>
              <a:t>.</a:t>
            </a:r>
            <a:r>
              <a:rPr lang="zh-CN" altLang="zh-CN" sz="3600">
                <a:latin typeface="黑体" panose="02010609060101010101" charset="-122"/>
                <a:ea typeface="黑体" panose="02010609060101010101" charset="-122"/>
                <a:cs typeface="黑体" panose="02010609060101010101" charset="-122"/>
              </a:rPr>
              <a:t>辨别证候的临床决策</a:t>
            </a:r>
          </a:p>
        </p:txBody>
      </p:sp>
      <p:sp>
        <p:nvSpPr>
          <p:cNvPr id="3" name="内容占位符 2"/>
          <p:cNvSpPr>
            <a:spLocks noGrp="1"/>
          </p:cNvSpPr>
          <p:nvPr>
            <p:ph idx="1"/>
          </p:nvPr>
        </p:nvSpPr>
        <p:spPr>
          <a:xfrm>
            <a:off x="440690" y="1301115"/>
            <a:ext cx="11398250" cy="4453255"/>
          </a:xfrm>
        </p:spPr>
        <p:txBody>
          <a:bodyPr>
            <a:noAutofit/>
          </a:bodyPr>
          <a:lstStyle/>
          <a:p>
            <a:pPr marL="0" indent="0" algn="l" fontAlgn="auto">
              <a:lnSpc>
                <a:spcPct val="150000"/>
              </a:lnSpc>
              <a:buNone/>
            </a:pPr>
            <a:r>
              <a:rPr lang="zh-CN" altLang="en-US" sz="3200" b="1" dirty="0">
                <a:latin typeface="黑体" panose="02010609060101010101" charset="-122"/>
                <a:ea typeface="黑体" panose="02010609060101010101" charset="-122"/>
                <a:cs typeface="黑体" panose="02010609060101010101" charset="-122"/>
              </a:rPr>
              <a:t>（一）贼至则祛之</a:t>
            </a:r>
            <a:r>
              <a:rPr lang="en-US" altLang="zh-CN" sz="3200" b="1" dirty="0">
                <a:latin typeface="黑体" panose="02010609060101010101" charset="-122"/>
                <a:ea typeface="黑体" panose="02010609060101010101" charset="-122"/>
                <a:cs typeface="黑体" panose="02010609060101010101" charset="-122"/>
              </a:rPr>
              <a:t>－</a:t>
            </a:r>
            <a:r>
              <a:rPr lang="zh-CN" altLang="en-US" sz="3200" b="1" dirty="0">
                <a:latin typeface="黑体" panose="02010609060101010101" charset="-122"/>
                <a:ea typeface="黑体" panose="02010609060101010101" charset="-122"/>
                <a:cs typeface="黑体" panose="02010609060101010101" charset="-122"/>
              </a:rPr>
              <a:t>去其所本无着眼于通</a:t>
            </a: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寒热燥湿郁气瘀血谓之邪。邪气是否致病，决定于机体阴阳气血是否</a:t>
            </a:r>
          </a:p>
          <a:p>
            <a:pPr marL="0" indent="0" algn="l" fontAlgn="auto">
              <a:lnSpc>
                <a:spcPct val="150000"/>
              </a:lnSpc>
              <a:buNone/>
            </a:pPr>
            <a:r>
              <a:rPr lang="zh-CN" altLang="en-US" sz="3200" dirty="0">
                <a:latin typeface="黑体" panose="02010609060101010101" charset="-122"/>
                <a:ea typeface="黑体" panose="02010609060101010101" charset="-122"/>
                <a:cs typeface="黑体" panose="02010609060101010101" charset="-122"/>
              </a:rPr>
              <a:t> </a:t>
            </a:r>
            <a:r>
              <a:rPr lang="en-US" altLang="zh-CN" sz="3200" dirty="0">
                <a:latin typeface="黑体" panose="02010609060101010101" charset="-122"/>
                <a:ea typeface="黑体" panose="02010609060101010101" charset="-122"/>
                <a:cs typeface="黑体" panose="02010609060101010101" charset="-122"/>
              </a:rPr>
              <a:t>  </a:t>
            </a:r>
            <a:r>
              <a:rPr lang="zh-CN" altLang="en-US" sz="3200" dirty="0">
                <a:latin typeface="黑体" panose="02010609060101010101" charset="-122"/>
                <a:ea typeface="黑体" panose="02010609060101010101" charset="-122"/>
                <a:cs typeface="黑体" panose="02010609060101010101" charset="-122"/>
              </a:rPr>
              <a:t>正常流通。《素问</a:t>
            </a:r>
            <a:r>
              <a:rPr lang="en-US" altLang="zh-CN" sz="3200" dirty="0">
                <a:latin typeface="黑体" panose="02010609060101010101" charset="-122"/>
                <a:ea typeface="黑体" panose="02010609060101010101" charset="-122"/>
                <a:cs typeface="黑体" panose="02010609060101010101" charset="-122"/>
              </a:rPr>
              <a:t>.</a:t>
            </a:r>
            <a:r>
              <a:rPr lang="zh-CN" altLang="zh-CN" sz="3200" dirty="0">
                <a:latin typeface="黑体" panose="02010609060101010101" charset="-122"/>
                <a:ea typeface="黑体" panose="02010609060101010101" charset="-122"/>
                <a:cs typeface="黑体" panose="02010609060101010101" charset="-122"/>
              </a:rPr>
              <a:t>经脉别论篇</a:t>
            </a:r>
            <a:r>
              <a:rPr lang="zh-CN" altLang="en-US" sz="3200" dirty="0">
                <a:latin typeface="黑体" panose="02010609060101010101" charset="-122"/>
                <a:ea typeface="黑体" panose="02010609060101010101" charset="-122"/>
                <a:cs typeface="黑体" panose="02010609060101010101" charset="-122"/>
              </a:rPr>
              <a:t>》曰：</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勇者气行则已，怯</a:t>
            </a:r>
          </a:p>
          <a:p>
            <a:pPr marL="0" indent="0" algn="l" fontAlgn="auto">
              <a:lnSpc>
                <a:spcPct val="150000"/>
              </a:lnSpc>
              <a:buNone/>
            </a:pPr>
            <a:r>
              <a:rPr lang="zh-CN" altLang="en-US" sz="3200" dirty="0">
                <a:latin typeface="黑体" panose="02010609060101010101" charset="-122"/>
                <a:ea typeface="黑体" panose="02010609060101010101" charset="-122"/>
                <a:cs typeface="黑体" panose="02010609060101010101" charset="-122"/>
              </a:rPr>
              <a:t> </a:t>
            </a:r>
            <a:r>
              <a:rPr lang="en-US" altLang="zh-CN" sz="3200" dirty="0">
                <a:latin typeface="黑体" panose="02010609060101010101" charset="-122"/>
                <a:ea typeface="黑体" panose="02010609060101010101" charset="-122"/>
                <a:cs typeface="黑体" panose="02010609060101010101" charset="-122"/>
              </a:rPr>
              <a:t>  </a:t>
            </a:r>
            <a:r>
              <a:rPr lang="zh-CN" altLang="en-US" sz="3200" dirty="0">
                <a:latin typeface="黑体" panose="02010609060101010101" charset="-122"/>
                <a:ea typeface="黑体" panose="02010609060101010101" charset="-122"/>
                <a:cs typeface="黑体" panose="02010609060101010101" charset="-122"/>
              </a:rPr>
              <a:t>者则着而为病。</a:t>
            </a:r>
            <a:r>
              <a:rPr lang="en-US" altLang="zh-CN" sz="3200" dirty="0">
                <a:latin typeface="黑体" panose="02010609060101010101" charset="-122"/>
                <a:ea typeface="黑体" panose="02010609060101010101" charset="-122"/>
                <a:cs typeface="黑体" panose="02010609060101010101" charset="-122"/>
              </a:rPr>
              <a:t>”</a:t>
            </a:r>
            <a:r>
              <a:rPr lang="zh-CN" altLang="en-US" sz="3200" dirty="0">
                <a:latin typeface="黑体" panose="02010609060101010101" charset="-122"/>
                <a:ea typeface="黑体" panose="02010609060101010101" charset="-122"/>
                <a:cs typeface="黑体" panose="02010609060101010101" charset="-122"/>
              </a:rPr>
              <a:t>着，即邪着机体局部，此处阴阳气血不通，</a:t>
            </a:r>
          </a:p>
          <a:p>
            <a:pPr marL="0" indent="0" algn="l" fontAlgn="auto">
              <a:lnSpc>
                <a:spcPct val="150000"/>
              </a:lnSpc>
              <a:buNone/>
            </a:pPr>
            <a:r>
              <a:rPr lang="zh-CN" altLang="en-US" sz="3200" dirty="0">
                <a:latin typeface="黑体" panose="02010609060101010101" charset="-122"/>
                <a:ea typeface="黑体" panose="02010609060101010101" charset="-122"/>
                <a:cs typeface="黑体" panose="02010609060101010101" charset="-122"/>
              </a:rPr>
              <a:t> </a:t>
            </a:r>
            <a:r>
              <a:rPr lang="en-US" altLang="zh-CN" sz="3200" dirty="0">
                <a:latin typeface="黑体" panose="02010609060101010101" charset="-122"/>
                <a:ea typeface="黑体" panose="02010609060101010101" charset="-122"/>
                <a:cs typeface="黑体" panose="02010609060101010101" charset="-122"/>
              </a:rPr>
              <a:t>  </a:t>
            </a:r>
            <a:r>
              <a:rPr lang="zh-CN" altLang="en-US" sz="3200" dirty="0">
                <a:latin typeface="黑体" panose="02010609060101010101" charset="-122"/>
                <a:ea typeface="黑体" panose="02010609060101010101" charset="-122"/>
                <a:cs typeface="黑体" panose="02010609060101010101" charset="-122"/>
              </a:rPr>
              <a:t>故祛邪治法的作用原理是消除局部留邪，恢复病灶阴阳气</a:t>
            </a:r>
          </a:p>
          <a:p>
            <a:pPr marL="0" indent="0" algn="l" fontAlgn="auto">
              <a:lnSpc>
                <a:spcPct val="150000"/>
              </a:lnSpc>
              <a:buNone/>
            </a:pPr>
            <a:r>
              <a:rPr lang="zh-CN" altLang="en-US" sz="3200" dirty="0">
                <a:latin typeface="黑体" panose="02010609060101010101" charset="-122"/>
                <a:ea typeface="黑体" panose="02010609060101010101" charset="-122"/>
                <a:cs typeface="黑体" panose="02010609060101010101" charset="-122"/>
              </a:rPr>
              <a:t> </a:t>
            </a:r>
            <a:r>
              <a:rPr lang="en-US" altLang="zh-CN" sz="3200" dirty="0">
                <a:latin typeface="黑体" panose="02010609060101010101" charset="-122"/>
                <a:ea typeface="黑体" panose="02010609060101010101" charset="-122"/>
                <a:cs typeface="黑体" panose="02010609060101010101" charset="-122"/>
              </a:rPr>
              <a:t>  </a:t>
            </a:r>
            <a:r>
              <a:rPr lang="zh-CN" altLang="en-US" sz="3200" dirty="0">
                <a:latin typeface="黑体" panose="02010609060101010101" charset="-122"/>
                <a:ea typeface="黑体" panose="02010609060101010101" charset="-122"/>
                <a:cs typeface="黑体" panose="02010609060101010101" charset="-122"/>
              </a:rPr>
              <a:t>血流通。</a:t>
            </a:r>
          </a:p>
          <a:p>
            <a:pPr marL="0" indent="0" algn="l">
              <a:buNone/>
            </a:pPr>
            <a:endParaRPr lang="zh-CN" altLang="en-US" sz="32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80645" y="121285"/>
            <a:ext cx="8629650" cy="1087120"/>
          </a:xfrm>
        </p:spPr>
        <p:txBody>
          <a:bodyPr/>
          <a:lstStyle/>
          <a:p>
            <a:pPr algn="l"/>
            <a:r>
              <a:rPr lang="zh-CN" altLang="en-US" sz="3600">
                <a:latin typeface="黑体" panose="02010609060101010101" charset="-122"/>
                <a:ea typeface="黑体" panose="02010609060101010101" charset="-122"/>
                <a:cs typeface="黑体" panose="02010609060101010101" charset="-122"/>
              </a:rPr>
              <a:t>二</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审查病情</a:t>
            </a:r>
            <a:r>
              <a:rPr lang="zh-CN" altLang="zh-CN" sz="3600">
                <a:latin typeface="黑体" panose="02010609060101010101" charset="-122"/>
                <a:ea typeface="黑体" panose="02010609060101010101" charset="-122"/>
                <a:cs typeface="黑体" panose="02010609060101010101" charset="-122"/>
              </a:rPr>
              <a:t>的临床决策</a:t>
            </a:r>
          </a:p>
        </p:txBody>
      </p:sp>
      <p:sp>
        <p:nvSpPr>
          <p:cNvPr id="6" name="内容占位符 5"/>
          <p:cNvSpPr>
            <a:spLocks noGrp="1"/>
          </p:cNvSpPr>
          <p:nvPr>
            <p:ph idx="1"/>
          </p:nvPr>
        </p:nvSpPr>
        <p:spPr>
          <a:xfrm>
            <a:off x="318211" y="1393635"/>
            <a:ext cx="11499215" cy="5267960"/>
          </a:xfrm>
        </p:spPr>
        <p:txBody>
          <a:bodyPr>
            <a:normAutofit lnSpcReduction="10000"/>
          </a:bodyPr>
          <a:lstStyle/>
          <a:p>
            <a:pPr algn="l" fontAlgn="auto">
              <a:lnSpc>
                <a:spcPct val="150000"/>
              </a:lnSpc>
            </a:pPr>
            <a:r>
              <a:rPr lang="zh-CN" altLang="en-US" sz="4000" b="1" dirty="0">
                <a:latin typeface="黑体" panose="02010609060101010101" charset="-122"/>
                <a:ea typeface="黑体" panose="02010609060101010101" charset="-122"/>
                <a:cs typeface="黑体" panose="02010609060101010101" charset="-122"/>
              </a:rPr>
              <a:t>（一）标本之辨，缓急其要</a:t>
            </a:r>
          </a:p>
          <a:p>
            <a:pPr algn="l" fontAlgn="auto">
              <a:lnSpc>
                <a:spcPct val="150000"/>
              </a:lnSpc>
              <a:buClrTx/>
              <a:buSzTx/>
              <a:buNone/>
            </a:pPr>
            <a:r>
              <a:rPr lang="en-US" altLang="zh-CN" sz="3200" b="1" dirty="0">
                <a:latin typeface="黑体" panose="02010609060101010101" charset="-122"/>
                <a:ea typeface="黑体" panose="02010609060101010101" charset="-122"/>
              </a:rPr>
              <a:t>1.</a:t>
            </a:r>
            <a:r>
              <a:rPr lang="zh-CN" altLang="en-US" sz="3200" b="1" dirty="0">
                <a:latin typeface="黑体" panose="02010609060101010101" charset="-122"/>
                <a:ea typeface="黑体" panose="02010609060101010101" charset="-122"/>
              </a:rPr>
              <a:t>病发而有余，本而标之</a:t>
            </a:r>
          </a:p>
          <a:p>
            <a:pPr marL="457200" indent="-457200" algn="l" fontAlgn="auto">
              <a:lnSpc>
                <a:spcPct val="150000"/>
              </a:lnSpc>
              <a:buClrTx/>
              <a:buSzTx/>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权衡标本之间的病情缓急，如果标病缓而不急，当先本后标。</a:t>
            </a:r>
          </a:p>
          <a:p>
            <a:pPr marL="457200" indent="-457200" algn="l" fontAlgn="auto">
              <a:lnSpc>
                <a:spcPct val="150000"/>
              </a:lnSpc>
              <a:buClrTx/>
              <a:buSzTx/>
              <a:buFont typeface="Wingdings" panose="05000000000000000000" charset="0"/>
              <a:buChar char="Ø"/>
            </a:pPr>
            <a:r>
              <a:rPr lang="zh-CN" altLang="en-US" sz="3200" dirty="0">
                <a:latin typeface="黑体" panose="02010609060101010101" charset="-122"/>
                <a:ea typeface="黑体" panose="02010609060101010101" charset="-122"/>
                <a:cs typeface="黑体" panose="02010609060101010101" charset="-122"/>
              </a:rPr>
              <a:t>理由有</a:t>
            </a:r>
            <a:r>
              <a:rPr lang="en-US" altLang="zh-CN" sz="3200" dirty="0">
                <a:latin typeface="黑体" panose="02010609060101010101" charset="-122"/>
                <a:ea typeface="黑体" panose="02010609060101010101" charset="-122"/>
                <a:cs typeface="黑体" panose="02010609060101010101" charset="-122"/>
              </a:rPr>
              <a:t>2</a:t>
            </a:r>
            <a:r>
              <a:rPr lang="zh-CN" altLang="en-US" sz="3200" dirty="0">
                <a:latin typeface="黑体" panose="02010609060101010101" charset="-122"/>
                <a:ea typeface="黑体" panose="02010609060101010101" charset="-122"/>
                <a:cs typeface="黑体" panose="02010609060101010101" charset="-122"/>
              </a:rPr>
              <a:t>个：</a:t>
            </a:r>
          </a:p>
          <a:p>
            <a:pPr marL="457200" indent="-457200" algn="l" fontAlgn="auto">
              <a:lnSpc>
                <a:spcPct val="150000"/>
              </a:lnSpc>
              <a:buClrTx/>
              <a:buSzTx/>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一是标病缓，相对说本病急，先主后次，治序井然；</a:t>
            </a:r>
          </a:p>
          <a:p>
            <a:pPr marL="457200" indent="-457200" algn="l" fontAlgn="auto">
              <a:lnSpc>
                <a:spcPct val="150000"/>
              </a:lnSpc>
              <a:buClrTx/>
              <a:buSzTx/>
              <a:buFont typeface="Wingdings" panose="05000000000000000000" charset="0"/>
              <a:buChar char="ü"/>
            </a:pPr>
            <a:r>
              <a:rPr lang="zh-CN" altLang="en-US" sz="3200" dirty="0">
                <a:latin typeface="黑体" panose="02010609060101010101" charset="-122"/>
                <a:ea typeface="黑体" panose="02010609060101010101" charset="-122"/>
                <a:cs typeface="黑体" panose="02010609060101010101" charset="-122"/>
              </a:rPr>
              <a:t>二是多数情况下本病往往是标病的因，先因后果，疗效常佳。</a:t>
            </a:r>
          </a:p>
          <a:p>
            <a:pPr marL="457200" indent="-457200" algn="l" fontAlgn="auto">
              <a:lnSpc>
                <a:spcPct val="130000"/>
              </a:lnSpc>
              <a:buClrTx/>
              <a:buSzTx/>
              <a:buNone/>
            </a:pPr>
            <a:endParaRPr lang="zh-CN" altLang="en-US" sz="32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（一）标本之辨，缓急其要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357" y="1491995"/>
            <a:ext cx="10790619" cy="4773930"/>
          </a:xfrm>
        </p:spPr>
        <p:txBody>
          <a:bodyPr>
            <a:normAutofit/>
          </a:bodyPr>
          <a:lstStyle/>
          <a:p>
            <a:pPr algn="l" fontAlgn="auto">
              <a:lnSpc>
                <a:spcPct val="150000"/>
              </a:lnSpc>
            </a:pPr>
            <a:r>
              <a:rPr lang="en-US" sz="4000" b="1" dirty="0">
                <a:latin typeface="黑体" panose="02010609060101010101" charset="-122"/>
                <a:ea typeface="黑体" panose="02010609060101010101" charset="-122"/>
                <a:cs typeface="黑体" panose="02010609060101010101" charset="-122"/>
              </a:rPr>
              <a:t>2.病发而有不足，标而本之（急则治标）</a:t>
            </a:r>
          </a:p>
          <a:p>
            <a:pPr marL="342900" indent="-342900" algn="l" fontAlgn="auto">
              <a:lnSpc>
                <a:spcPct val="150000"/>
              </a:lnSpc>
              <a:buClrTx/>
              <a:buSzTx/>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如果标病急而不缓，当先标后本。</a:t>
            </a:r>
          </a:p>
          <a:p>
            <a:pPr marL="342900" indent="-342900" algn="l" fontAlgn="auto">
              <a:lnSpc>
                <a:spcPct val="150000"/>
              </a:lnSpc>
              <a:buClrTx/>
              <a:buSzTx/>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理由有</a:t>
            </a:r>
            <a:r>
              <a:rPr lang="en-US" altLang="zh-CN" sz="2800" dirty="0">
                <a:latin typeface="黑体" panose="02010609060101010101" charset="-122"/>
                <a:ea typeface="黑体" panose="02010609060101010101" charset="-122"/>
                <a:cs typeface="黑体" panose="02010609060101010101" charset="-122"/>
              </a:rPr>
              <a:t>2</a:t>
            </a:r>
            <a:r>
              <a:rPr lang="zh-CN" altLang="en-US" sz="2800" dirty="0">
                <a:latin typeface="黑体" panose="02010609060101010101" charset="-122"/>
                <a:ea typeface="黑体" panose="02010609060101010101" charset="-122"/>
                <a:cs typeface="黑体" panose="02010609060101010101" charset="-122"/>
              </a:rPr>
              <a:t>个：</a:t>
            </a:r>
          </a:p>
          <a:p>
            <a:pPr marL="342900" indent="-342900" algn="l" fontAlgn="auto">
              <a:lnSpc>
                <a:spcPct val="150000"/>
              </a:lnSpc>
              <a:buClrTx/>
              <a:buSzTx/>
              <a:buFont typeface="Wingdings" panose="05000000000000000000" charset="0"/>
              <a:buChar char="ü"/>
            </a:pPr>
            <a:r>
              <a:rPr lang="zh-CN" altLang="en-US" sz="2800" dirty="0">
                <a:latin typeface="黑体" panose="02010609060101010101" charset="-122"/>
                <a:ea typeface="黑体" panose="02010609060101010101" charset="-122"/>
                <a:cs typeface="黑体" panose="02010609060101010101" charset="-122"/>
              </a:rPr>
              <a:t>一是标病急，相对说本病缓，标证由次要地位转为主要地位；</a:t>
            </a:r>
          </a:p>
          <a:p>
            <a:pPr marL="342900" indent="-342900" algn="l" fontAlgn="auto">
              <a:lnSpc>
                <a:spcPct val="150000"/>
              </a:lnSpc>
              <a:buClrTx/>
              <a:buSzTx/>
              <a:buFont typeface="Wingdings" panose="05000000000000000000" charset="0"/>
              <a:buChar char="ü"/>
            </a:pPr>
            <a:r>
              <a:rPr lang="zh-CN" altLang="en-US" sz="2800" dirty="0">
                <a:latin typeface="黑体" panose="02010609060101010101" charset="-122"/>
                <a:ea typeface="黑体" panose="02010609060101010101" charset="-122"/>
                <a:cs typeface="黑体" panose="02010609060101010101" charset="-122"/>
              </a:rPr>
              <a:t>二是转为主要地位的标病往往影响本病向好的方向发展，治疗标病，有利于本病好转。</a:t>
            </a:r>
            <a:endParaRPr lang="zh-CN" altLang="en-US" sz="32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ClrTx/>
              <a:buSzTx/>
              <a:buNone/>
            </a:pPr>
            <a:endParaRPr lang="zh-CN" altLang="en-US" sz="32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（一）标本之辨，缓急其要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357" y="1491995"/>
            <a:ext cx="10790619" cy="4773930"/>
          </a:xfrm>
        </p:spPr>
        <p:txBody>
          <a:bodyPr>
            <a:normAutofit/>
          </a:bodyPr>
          <a:lstStyle/>
          <a:p>
            <a:pPr algn="l" fontAlgn="auto">
              <a:lnSpc>
                <a:spcPct val="150000"/>
              </a:lnSpc>
              <a:buClrTx/>
              <a:buSzTx/>
              <a:buNone/>
            </a:pPr>
            <a:r>
              <a:rPr lang="en-US" sz="4000" b="1" dirty="0">
                <a:latin typeface="黑体" panose="02010609060101010101" charset="-122"/>
                <a:ea typeface="黑体" panose="02010609060101010101" charset="-122"/>
                <a:cs typeface="黑体" panose="02010609060101010101" charset="-122"/>
              </a:rPr>
              <a:t>3.</a:t>
            </a:r>
            <a:r>
              <a:rPr lang="zh-CN" altLang="en-US" sz="4000" b="1" dirty="0">
                <a:latin typeface="黑体" panose="02010609060101010101" charset="-122"/>
                <a:ea typeface="黑体" panose="02010609060101010101" charset="-122"/>
                <a:cs typeface="黑体" panose="02010609060101010101" charset="-122"/>
              </a:rPr>
              <a:t>间者并行，甚者独行</a:t>
            </a:r>
          </a:p>
          <a:p>
            <a:pPr algn="l" fontAlgn="auto">
              <a:lnSpc>
                <a:spcPct val="150000"/>
              </a:lnSpc>
              <a:buClrTx/>
              <a:buSzTx/>
              <a:buNone/>
            </a:pPr>
            <a:r>
              <a:rPr lang="zh-CN" altLang="en-US" sz="2800" dirty="0">
                <a:latin typeface="黑体" panose="02010609060101010101" charset="-122"/>
                <a:ea typeface="黑体" panose="02010609060101010101" charset="-122"/>
                <a:cs typeface="黑体" panose="02010609060101010101" charset="-122"/>
              </a:rPr>
              <a:t>“谨察间甚，以意调之，间者并行，甚者独行”。如果是标本俱急，治标不可以不治本，治本不可以不治标，必须</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并行</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。如果标本之间仅有一方急，那就无须并行，只宜独行，否则主次不突出，影响疗效。</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（二）逆从之用，真假其要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675" y="1463675"/>
            <a:ext cx="11297285" cy="4773930"/>
          </a:xfrm>
        </p:spPr>
        <p:txBody>
          <a:bodyPr>
            <a:noAutofit/>
          </a:bodyPr>
          <a:lstStyle/>
          <a:p>
            <a:pPr algn="l" fontAlgn="auto">
              <a:lnSpc>
                <a:spcPct val="150000"/>
              </a:lnSpc>
            </a:pPr>
            <a:r>
              <a:rPr lang="zh-CN" altLang="en-US">
                <a:latin typeface="黑体" panose="02010609060101010101" charset="-122"/>
                <a:ea typeface="黑体" panose="02010609060101010101" charset="-122"/>
                <a:cs typeface="黑体" panose="02010609060101010101" charset="-122"/>
              </a:rPr>
              <a:t>《素问》</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微者逆之，甚者从之</a:t>
            </a:r>
            <a:r>
              <a:rPr lang="en-US" altLang="zh-CN">
                <a:latin typeface="黑体" panose="02010609060101010101" charset="-122"/>
                <a:ea typeface="黑体" panose="02010609060101010101" charset="-122"/>
                <a:cs typeface="黑体" panose="02010609060101010101" charset="-122"/>
                <a:sym typeface="+mn-ea"/>
              </a:rPr>
              <a:t>”,</a:t>
            </a:r>
            <a:r>
              <a:rPr lang="zh-CN" altLang="en-US">
                <a:latin typeface="黑体" panose="02010609060101010101" charset="-122"/>
                <a:ea typeface="黑体" panose="02010609060101010101" charset="-122"/>
                <a:cs typeface="黑体" panose="02010609060101010101" charset="-122"/>
              </a:rPr>
              <a:t>极其关键地点明了逆从法则的应用规律。</a:t>
            </a:r>
          </a:p>
          <a:p>
            <a:pPr algn="l" fontAlgn="auto">
              <a:lnSpc>
                <a:spcPct val="150000"/>
              </a:lnSpc>
            </a:pPr>
            <a:r>
              <a:rPr lang="en-US" altLang="zh-CN">
                <a:latin typeface="Calibri" panose="020F0502020204030204" charset="0"/>
                <a:ea typeface="黑体" panose="02010609060101010101" charset="-122"/>
                <a:cs typeface="黑体" panose="02010609060101010101" charset="-122"/>
              </a:rPr>
              <a:t>①</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同者逆之，异者从之</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气相得者逆之，不相得者从之</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：气相得，指疾</a:t>
            </a:r>
          </a:p>
          <a:p>
            <a:pPr algn="l" fontAlgn="auto">
              <a:lnSpc>
                <a:spcPct val="150000"/>
              </a:lnSpc>
            </a:pPr>
            <a:r>
              <a:rPr lang="zh-CN" altLang="en-US">
                <a:latin typeface="黑体" panose="02010609060101010101" charset="-122"/>
                <a:ea typeface="黑体" panose="02010609060101010101" charset="-122"/>
                <a:cs typeface="黑体" panose="02010609060101010101" charset="-122"/>
              </a:rPr>
              <a:t>    的本质与现象相一致，即同；不相得，指疾病的本质与现象相反，即异。</a:t>
            </a:r>
          </a:p>
          <a:p>
            <a:pPr algn="l" fontAlgn="auto">
              <a:lnSpc>
                <a:spcPct val="150000"/>
              </a:lnSpc>
            </a:pPr>
            <a:r>
              <a:rPr lang="en-US" altLang="zh-CN">
                <a:latin typeface="Calibri" panose="020F0502020204030204" charset="0"/>
                <a:ea typeface="黑体" panose="02010609060101010101" charset="-122"/>
                <a:cs typeface="黑体" panose="02010609060101010101" charset="-122"/>
                <a:sym typeface="+mn-ea"/>
              </a:rPr>
              <a:t>②</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病有微甚者以证有真假也</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。微者逆之：当疾病的本质和现象相一致的时候，</a:t>
            </a:r>
          </a:p>
          <a:p>
            <a:pPr algn="l" fontAlgn="auto">
              <a:lnSpc>
                <a:spcPct val="150000"/>
              </a:lnSpc>
            </a:pPr>
            <a:r>
              <a:rPr lang="zh-CN" altLang="en-US">
                <a:latin typeface="黑体" panose="02010609060101010101" charset="-122"/>
                <a:ea typeface="黑体" panose="02010609060101010101" charset="-122"/>
                <a:cs typeface="黑体" panose="02010609060101010101" charset="-122"/>
              </a:rPr>
              <a:t>    必须采用违逆病象的方法治疗（治病象就是治本质）</a:t>
            </a:r>
          </a:p>
          <a:p>
            <a:pPr algn="l" fontAlgn="auto">
              <a:lnSpc>
                <a:spcPct val="150000"/>
              </a:lnSpc>
            </a:pPr>
            <a:r>
              <a:rPr lang="en-US" altLang="zh-CN">
                <a:latin typeface="Calibri" panose="020F0502020204030204" charset="0"/>
                <a:ea typeface="黑体" panose="02010609060101010101" charset="-122"/>
                <a:cs typeface="黑体" panose="02010609060101010101" charset="-122"/>
                <a:sym typeface="+mn-ea"/>
              </a:rPr>
              <a:t>③“</a:t>
            </a:r>
            <a:r>
              <a:rPr lang="zh-CN" altLang="en-US">
                <a:latin typeface="Calibri" panose="020F0502020204030204" charset="0"/>
                <a:ea typeface="黑体" panose="02010609060101010101" charset="-122"/>
                <a:cs typeface="黑体" panose="02010609060101010101" charset="-122"/>
                <a:sym typeface="+mn-ea"/>
              </a:rPr>
              <a:t>逆者正治</a:t>
            </a:r>
            <a:r>
              <a:rPr lang="en-US" altLang="zh-CN">
                <a:latin typeface="Calibri" panose="020F0502020204030204" charset="0"/>
                <a:ea typeface="黑体" panose="02010609060101010101" charset="-122"/>
                <a:cs typeface="黑体" panose="02010609060101010101" charset="-122"/>
                <a:sym typeface="+mn-ea"/>
              </a:rPr>
              <a:t>”</a:t>
            </a:r>
            <a:r>
              <a:rPr lang="zh-CN" altLang="en-US">
                <a:latin typeface="Calibri" panose="020F0502020204030204" charset="0"/>
                <a:ea typeface="黑体" panose="02010609060101010101" charset="-122"/>
                <a:cs typeface="黑体" panose="02010609060101010101" charset="-122"/>
                <a:sym typeface="+mn-ea"/>
              </a:rPr>
              <a:t>，逆治又称正治。甚者从之：当疾病的本质与现象相反的时候，必须</a:t>
            </a:r>
          </a:p>
          <a:p>
            <a:pPr algn="l" fontAlgn="auto">
              <a:lnSpc>
                <a:spcPct val="150000"/>
              </a:lnSpc>
            </a:pPr>
            <a:r>
              <a:rPr lang="zh-CN" altLang="en-US">
                <a:latin typeface="Calibri" panose="020F0502020204030204" charset="0"/>
                <a:ea typeface="黑体" panose="02010609060101010101" charset="-122"/>
                <a:cs typeface="黑体" panose="02010609060101010101" charset="-122"/>
                <a:sym typeface="+mn-ea"/>
              </a:rPr>
              <a:t>       采用顺从病象的方法治疗。</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050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（二）逆从之用，真假其要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70230" y="896620"/>
            <a:ext cx="11358880" cy="5949315"/>
          </a:xfrm>
        </p:spPr>
        <p:txBody>
          <a:bodyPr>
            <a:normAutofit lnSpcReduction="10000"/>
          </a:bodyPr>
          <a:lstStyle/>
          <a:p>
            <a:pPr algn="l" fontAlgn="auto">
              <a:lnSpc>
                <a:spcPct val="150000"/>
              </a:lnSpc>
            </a:pPr>
            <a:r>
              <a:rPr lang="en-US" sz="2800" b="1" dirty="0">
                <a:latin typeface="黑体" panose="02010609060101010101" charset="-122"/>
                <a:ea typeface="黑体" panose="02010609060101010101" charset="-122"/>
                <a:cs typeface="黑体" panose="02010609060101010101" charset="-122"/>
                <a:sym typeface="+mn-ea"/>
              </a:rPr>
              <a:t>1.</a:t>
            </a:r>
            <a:r>
              <a:rPr lang="zh-CN" altLang="en-US" sz="2800" b="1" dirty="0">
                <a:latin typeface="黑体" panose="02010609060101010101" charset="-122"/>
                <a:ea typeface="黑体" panose="02010609060101010101" charset="-122"/>
                <a:cs typeface="黑体" panose="02010609060101010101" charset="-122"/>
                <a:sym typeface="+mn-ea"/>
              </a:rPr>
              <a:t>热因热用</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前一热字指症状，后一热字指治法（假热症）。真寒假热：用温热法顺从假象违逆本质而敞其寒。</a:t>
            </a:r>
          </a:p>
          <a:p>
            <a:pPr algn="l">
              <a:lnSpc>
                <a:spcPct val="150000"/>
              </a:lnSpc>
            </a:pPr>
            <a:r>
              <a:rPr lang="zh-CN" altLang="en-US" sz="2800" b="1" dirty="0">
                <a:latin typeface="黑体" panose="02010609060101010101" charset="-122"/>
                <a:ea typeface="黑体" panose="02010609060101010101" charset="-122"/>
                <a:sym typeface="+mn-ea"/>
              </a:rPr>
              <a:t>2.寒因寒用</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前一寒字指症状，后一寒字指治法（假寒症）。真热假寒：清法。</a:t>
            </a:r>
          </a:p>
          <a:p>
            <a:pPr algn="l" fontAlgn="auto">
              <a:lnSpc>
                <a:spcPct val="160000"/>
              </a:lnSpc>
            </a:pPr>
            <a:r>
              <a:rPr lang="zh-CN" altLang="en-US" sz="2800" b="1" dirty="0">
                <a:latin typeface="黑体" panose="02010609060101010101" charset="-122"/>
                <a:ea typeface="黑体" panose="02010609060101010101" charset="-122"/>
                <a:sym typeface="+mn-ea"/>
              </a:rPr>
              <a:t>3.塞因塞用</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前一塞字指症状，后一塞字指补益法。这里的塞症是一种假象，是虚损的另一特殊表现，需在从治法则指导下采用补法。</a:t>
            </a:r>
          </a:p>
          <a:p>
            <a:pPr algn="l">
              <a:lnSpc>
                <a:spcPct val="170000"/>
              </a:lnSpc>
            </a:pPr>
            <a:r>
              <a:rPr lang="en-US" altLang="zh-CN" sz="2800" b="1" dirty="0">
                <a:latin typeface="黑体" panose="02010609060101010101" charset="-122"/>
                <a:ea typeface="黑体" panose="02010609060101010101" charset="-122"/>
                <a:sym typeface="+mn-ea"/>
              </a:rPr>
              <a:t>4.</a:t>
            </a:r>
            <a:r>
              <a:rPr lang="zh-CN" altLang="en-US" sz="2800" b="1" dirty="0">
                <a:latin typeface="黑体" panose="02010609060101010101" charset="-122"/>
                <a:ea typeface="黑体" panose="02010609060101010101" charset="-122"/>
                <a:sym typeface="+mn-ea"/>
              </a:rPr>
              <a:t>通因通用</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前一通字指症状，后一通字指泄实法。通症的原因在于邪气留着不通，故当顺病象逆本质而用祛邪法。</a:t>
            </a:r>
            <a:endParaRPr lang="zh-CN" altLang="en-US" sz="20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b="1"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143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（三）三因之制，症象其要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390525" y="1075690"/>
            <a:ext cx="11552555" cy="6088380"/>
          </a:xfrm>
        </p:spPr>
        <p:txBody>
          <a:bodyPr>
            <a:normAutofit/>
          </a:bodyPr>
          <a:lstStyle/>
          <a:p>
            <a:pPr algn="l" fontAlgn="auto">
              <a:lnSpc>
                <a:spcPct val="150000"/>
              </a:lnSpc>
            </a:pPr>
            <a:r>
              <a:rPr lang="zh-CN" altLang="en-US" sz="2800" b="1" dirty="0">
                <a:latin typeface="黑体" panose="02010609060101010101" charset="-122"/>
                <a:ea typeface="黑体" panose="02010609060101010101" charset="-122"/>
                <a:cs typeface="黑体" panose="02010609060101010101" charset="-122"/>
                <a:sym typeface="+mn-ea"/>
              </a:rPr>
              <a:t>治病必须考虑天时、地理、人事等因素</a:t>
            </a:r>
          </a:p>
          <a:p>
            <a:pPr algn="l" fontAlgn="auto">
              <a:lnSpc>
                <a:spcPct val="150000"/>
              </a:lnSpc>
            </a:pPr>
            <a:r>
              <a:rPr lang="en-US" altLang="zh-CN" b="1" dirty="0">
                <a:latin typeface="黑体" panose="02010609060101010101" charset="-122"/>
                <a:ea typeface="黑体" panose="02010609060101010101" charset="-122"/>
                <a:cs typeface="黑体" panose="02010609060101010101" charset="-122"/>
                <a:sym typeface="+mn-ea"/>
              </a:rPr>
              <a:t>1</a:t>
            </a:r>
            <a:r>
              <a:rPr lang="zh-CN" altLang="en-US" b="1" dirty="0">
                <a:latin typeface="黑体" panose="02010609060101010101" charset="-122"/>
                <a:ea typeface="黑体" panose="02010609060101010101" charset="-122"/>
                <a:cs typeface="黑体" panose="02010609060101010101" charset="-122"/>
                <a:sym typeface="+mn-ea"/>
              </a:rPr>
              <a:t>.因时制宜</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同一疾病在不同的气候季节可表现为不同的症候。外感发热性疾病更是如此。例如感冒：</a:t>
            </a:r>
          </a:p>
          <a:p>
            <a:pPr algn="l" fontAlgn="auto">
              <a:lnSpc>
                <a:spcPct val="150000"/>
              </a:lnSpc>
            </a:pPr>
            <a:r>
              <a:rPr lang="zh-CN" altLang="en-US" sz="2000" dirty="0">
                <a:latin typeface="Calibri" panose="020F0502020204030204" charset="0"/>
                <a:ea typeface="黑体" panose="02010609060101010101" charset="-122"/>
                <a:cs typeface="黑体" panose="02010609060101010101" charset="-122"/>
                <a:sym typeface="+mn-ea"/>
              </a:rPr>
              <a:t>①</a:t>
            </a:r>
            <a:r>
              <a:rPr lang="zh-CN" altLang="en-US" sz="2000" dirty="0">
                <a:latin typeface="黑体" panose="02010609060101010101" charset="-122"/>
                <a:ea typeface="黑体" panose="02010609060101010101" charset="-122"/>
                <a:cs typeface="黑体" panose="02010609060101010101" charset="-122"/>
                <a:sym typeface="+mn-ea"/>
              </a:rPr>
              <a:t>春季见表热，常用辛凉疏散表热；</a:t>
            </a:r>
            <a:r>
              <a:rPr lang="zh-CN" altLang="en-US" sz="2000" dirty="0">
                <a:latin typeface="Calibri" panose="020F0502020204030204" charset="0"/>
                <a:ea typeface="黑体" panose="02010609060101010101" charset="-122"/>
                <a:cs typeface="黑体" panose="02010609060101010101" charset="-122"/>
                <a:sym typeface="+mn-ea"/>
              </a:rPr>
              <a:t>②</a:t>
            </a:r>
            <a:r>
              <a:rPr lang="zh-CN" altLang="en-US" sz="2000" dirty="0">
                <a:latin typeface="黑体" panose="02010609060101010101" charset="-122"/>
                <a:ea typeface="黑体" panose="02010609060101010101" charset="-122"/>
                <a:cs typeface="黑体" panose="02010609060101010101" charset="-122"/>
                <a:sym typeface="+mn-ea"/>
              </a:rPr>
              <a:t>夏季多见表暑，常用辛寒清解表暑；</a:t>
            </a:r>
            <a:r>
              <a:rPr lang="zh-CN" altLang="en-US" sz="2000" dirty="0">
                <a:latin typeface="Calibri" panose="020F0502020204030204" charset="0"/>
                <a:ea typeface="黑体" panose="02010609060101010101" charset="-122"/>
                <a:cs typeface="黑体" panose="02010609060101010101" charset="-122"/>
                <a:sym typeface="+mn-ea"/>
              </a:rPr>
              <a:t>③</a:t>
            </a:r>
            <a:r>
              <a:rPr lang="zh-CN" altLang="en-US" sz="2000" dirty="0">
                <a:latin typeface="黑体" panose="02010609060101010101" charset="-122"/>
                <a:ea typeface="黑体" panose="02010609060101010101" charset="-122"/>
                <a:cs typeface="黑体" panose="02010609060101010101" charset="-122"/>
                <a:sym typeface="+mn-ea"/>
              </a:rPr>
              <a:t>长夏多见表湿，常用辛苦芳香化表湿浊；</a:t>
            </a:r>
            <a:r>
              <a:rPr lang="zh-CN" altLang="en-US" sz="2000" dirty="0">
                <a:latin typeface="华文中宋" panose="02010600040101010101" charset="-122"/>
                <a:ea typeface="华文中宋" panose="02010600040101010101" charset="-122"/>
                <a:cs typeface="黑体" panose="02010609060101010101" charset="-122"/>
                <a:sym typeface="+mn-ea"/>
              </a:rPr>
              <a:t>④</a:t>
            </a:r>
            <a:r>
              <a:rPr lang="zh-CN" altLang="en-US" sz="2000" dirty="0">
                <a:latin typeface="黑体" panose="02010609060101010101" charset="-122"/>
                <a:ea typeface="黑体" panose="02010609060101010101" charset="-122"/>
                <a:cs typeface="黑体" panose="02010609060101010101" charset="-122"/>
                <a:sym typeface="+mn-ea"/>
              </a:rPr>
              <a:t>秋季多见表燥，常用辛甘柔润滋表燥；</a:t>
            </a:r>
            <a:r>
              <a:rPr lang="zh-CN" altLang="en-US" sz="2000" dirty="0">
                <a:latin typeface="华文中宋" panose="02010600040101010101" charset="-122"/>
                <a:ea typeface="华文中宋" panose="02010600040101010101" charset="-122"/>
                <a:cs typeface="黑体" panose="02010609060101010101" charset="-122"/>
                <a:sym typeface="+mn-ea"/>
              </a:rPr>
              <a:t>⑤</a:t>
            </a:r>
            <a:r>
              <a:rPr lang="zh-CN" altLang="en-US" sz="2000" dirty="0">
                <a:latin typeface="黑体" panose="02010609060101010101" charset="-122"/>
                <a:ea typeface="黑体" panose="02010609060101010101" charset="-122"/>
                <a:cs typeface="黑体" panose="02010609060101010101" charset="-122"/>
                <a:sym typeface="+mn-ea"/>
              </a:rPr>
              <a:t>冬季多见表寒，常用辛温疏散表寒。</a:t>
            </a:r>
          </a:p>
          <a:p>
            <a:pPr algn="l">
              <a:lnSpc>
                <a:spcPct val="160000"/>
              </a:lnSpc>
            </a:pPr>
            <a:r>
              <a:rPr lang="zh-CN" altLang="en-US" b="1" dirty="0">
                <a:latin typeface="黑体" panose="02010609060101010101" charset="-122"/>
                <a:ea typeface="黑体" panose="02010609060101010101" charset="-122"/>
                <a:sym typeface="+mn-ea"/>
              </a:rPr>
              <a:t>2.因地制宜</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同病发生于异地，可因地气的影响而表现不同证，故治疗亦因之有别。</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143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（三）三因之制，症象其要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30189" y="1378096"/>
            <a:ext cx="11332552" cy="4784383"/>
          </a:xfrm>
        </p:spPr>
        <p:txBody>
          <a:bodyPr>
            <a:normAutofit/>
          </a:bodyPr>
          <a:lstStyle/>
          <a:p>
            <a:pPr algn="l" fontAlgn="auto">
              <a:lnSpc>
                <a:spcPct val="150000"/>
              </a:lnSpc>
            </a:pPr>
            <a:r>
              <a:rPr lang="zh-CN" altLang="en-US" sz="2800" b="1" dirty="0">
                <a:latin typeface="黑体" panose="02010609060101010101" charset="-122"/>
                <a:ea typeface="黑体" panose="02010609060101010101" charset="-122"/>
                <a:cs typeface="黑体" panose="02010609060101010101" charset="-122"/>
                <a:sym typeface="+mn-ea"/>
              </a:rPr>
              <a:t>3.因人制宜</a:t>
            </a:r>
            <a:endParaRPr lang="en-US" altLang="zh-CN" sz="28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①视人五态而治之。</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②夫七情六淫之感不殊而感之人各殊，或气体有强弱，质性有阴阳，生长有南北，性情有刚柔，筋</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骨有坚脆，肢体有劳逸，年龄有老少，奉养有膏粱黎藿之殊，心境有忧劳和乐之别，更加天时有</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寒暖之不同，受病有深浅之各异。</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③同一证实，体弱者用药宜少而频，体强者用药宜多而疏。同一虚证</a:t>
            </a:r>
            <a:r>
              <a:rPr lang="en-US" altLang="zh-CN" sz="2000" dirty="0">
                <a:latin typeface="黑体" panose="02010609060101010101" charset="-122"/>
                <a:ea typeface="黑体" panose="02010609060101010101" charset="-122"/>
                <a:cs typeface="黑体" panose="02010609060101010101" charset="-122"/>
                <a:sym typeface="+mn-ea"/>
              </a:rPr>
              <a:t>,</a:t>
            </a:r>
            <a:r>
              <a:rPr lang="zh-CN" altLang="en-US" sz="2000" dirty="0">
                <a:latin typeface="黑体" panose="02010609060101010101" charset="-122"/>
                <a:ea typeface="黑体" panose="02010609060101010101" charset="-122"/>
                <a:cs typeface="黑体" panose="02010609060101010101" charset="-122"/>
                <a:sym typeface="+mn-ea"/>
              </a:rPr>
              <a:t>体强者轻补即能奏功，体弱者</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重补才可获效。</a:t>
            </a: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519430" y="37338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三.揆度病势的临床决策</a:t>
            </a:r>
            <a:endParaRPr lang="zh-CN" altLang="en-US" sz="3600" b="1">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86435" y="1703705"/>
            <a:ext cx="9689465" cy="4940935"/>
          </a:xfrm>
        </p:spPr>
        <p:txBody>
          <a:bodyPr>
            <a:normAutofit/>
          </a:bodyPr>
          <a:lstStyle/>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揆度病势临床决策是根据机体抗邪力与护正力的趋势而确定的。人体的生命形式表现为升降出入，疾病的趋势也表现为升降出入。</a:t>
            </a:r>
          </a:p>
          <a:p>
            <a:pPr algn="l" fontAlgn="auto">
              <a:lnSpc>
                <a:spcPct val="150000"/>
              </a:lnSpc>
            </a:pPr>
            <a:r>
              <a:rPr lang="zh-CN" altLang="en-US" dirty="0">
                <a:latin typeface="Calibri" panose="020F0502020204030204" charset="0"/>
                <a:ea typeface="黑体" panose="02010609060101010101" charset="-122"/>
                <a:cs typeface="黑体" panose="02010609060101010101" charset="-122"/>
              </a:rPr>
              <a:t>①</a:t>
            </a:r>
            <a:r>
              <a:rPr lang="zh-CN" altLang="en-US" dirty="0">
                <a:latin typeface="黑体" panose="02010609060101010101" charset="-122"/>
                <a:ea typeface="黑体" panose="02010609060101010101" charset="-122"/>
                <a:cs typeface="黑体" panose="02010609060101010101" charset="-122"/>
              </a:rPr>
              <a:t>抗邪力趋势向外宜汗散；</a:t>
            </a:r>
            <a:r>
              <a:rPr lang="zh-CN" altLang="en-US" dirty="0">
                <a:latin typeface="Calibri" panose="020F0502020204030204" charset="0"/>
                <a:ea typeface="黑体" panose="02010609060101010101" charset="-122"/>
                <a:cs typeface="黑体" panose="02010609060101010101" charset="-122"/>
                <a:sym typeface="+mn-ea"/>
              </a:rPr>
              <a:t>②</a:t>
            </a:r>
            <a:r>
              <a:rPr lang="zh-CN" altLang="en-US" dirty="0">
                <a:latin typeface="黑体" panose="02010609060101010101" charset="-122"/>
                <a:ea typeface="黑体" panose="02010609060101010101" charset="-122"/>
                <a:cs typeface="黑体" panose="02010609060101010101" charset="-122"/>
              </a:rPr>
              <a:t>护正力趋势向里宜收敛；</a:t>
            </a:r>
          </a:p>
          <a:p>
            <a:pPr algn="l" fontAlgn="auto">
              <a:lnSpc>
                <a:spcPct val="150000"/>
              </a:lnSpc>
            </a:pPr>
            <a:r>
              <a:rPr lang="zh-CN" altLang="en-US" dirty="0">
                <a:latin typeface="Calibri" panose="020F0502020204030204" charset="0"/>
                <a:ea typeface="黑体" panose="02010609060101010101" charset="-122"/>
                <a:cs typeface="黑体" panose="02010609060101010101" charset="-122"/>
                <a:sym typeface="+mn-ea"/>
              </a:rPr>
              <a:t>③</a:t>
            </a:r>
            <a:r>
              <a:rPr lang="zh-CN" altLang="en-US" dirty="0">
                <a:latin typeface="黑体" panose="02010609060101010101" charset="-122"/>
                <a:ea typeface="黑体" panose="02010609060101010101" charset="-122"/>
                <a:cs typeface="黑体" panose="02010609060101010101" charset="-122"/>
              </a:rPr>
              <a:t>抗邪力趋势集中宜攻消；</a:t>
            </a:r>
            <a:r>
              <a:rPr lang="zh-CN" altLang="en-US" dirty="0">
                <a:latin typeface="华文中宋" panose="02010600040101010101" charset="-122"/>
                <a:ea typeface="华文中宋" panose="02010600040101010101" charset="-122"/>
                <a:cs typeface="黑体" panose="02010609060101010101" charset="-122"/>
                <a:sym typeface="+mn-ea"/>
              </a:rPr>
              <a:t>④</a:t>
            </a:r>
            <a:r>
              <a:rPr lang="zh-CN" altLang="en-US" dirty="0">
                <a:latin typeface="黑体" panose="02010609060101010101" charset="-122"/>
                <a:ea typeface="黑体" panose="02010609060101010101" charset="-122"/>
                <a:cs typeface="黑体" panose="02010609060101010101" charset="-122"/>
              </a:rPr>
              <a:t>护正力趋势向里宜补益；</a:t>
            </a:r>
          </a:p>
          <a:p>
            <a:pPr algn="l" fontAlgn="auto">
              <a:lnSpc>
                <a:spcPct val="150000"/>
              </a:lnSpc>
            </a:pPr>
            <a:r>
              <a:rPr lang="zh-CN" altLang="en-US" dirty="0">
                <a:latin typeface="华文中宋" panose="02010600040101010101" charset="-122"/>
                <a:ea typeface="华文中宋" panose="02010600040101010101" charset="-122"/>
                <a:cs typeface="黑体" panose="02010609060101010101" charset="-122"/>
                <a:sym typeface="+mn-ea"/>
              </a:rPr>
              <a:t>⑤</a:t>
            </a:r>
            <a:r>
              <a:rPr lang="zh-CN" altLang="en-US" dirty="0">
                <a:latin typeface="黑体" panose="02010609060101010101" charset="-122"/>
                <a:ea typeface="黑体" panose="02010609060101010101" charset="-122"/>
                <a:cs typeface="黑体" panose="02010609060101010101" charset="-122"/>
              </a:rPr>
              <a:t>抗邪力趋势向上宜吐越；⑥护正力趋势向下宜肃降；</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⑦</a:t>
            </a:r>
            <a:r>
              <a:rPr lang="zh-CN" altLang="en-US" dirty="0">
                <a:latin typeface="黑体" panose="02010609060101010101" charset="-122"/>
                <a:ea typeface="黑体" panose="02010609060101010101" charset="-122"/>
                <a:cs typeface="黑体" panose="02010609060101010101" charset="-122"/>
              </a:rPr>
              <a:t>抗邪力趋势向下宜通泻；</a:t>
            </a:r>
            <a:r>
              <a:rPr lang="zh-CN" altLang="en-US" dirty="0">
                <a:latin typeface="黑体" panose="02010609060101010101" charset="-122"/>
                <a:ea typeface="黑体" panose="02010609060101010101" charset="-122"/>
                <a:cs typeface="黑体" panose="02010609060101010101" charset="-122"/>
                <a:sym typeface="+mn-ea"/>
              </a:rPr>
              <a:t>⑧</a:t>
            </a:r>
            <a:r>
              <a:rPr lang="zh-CN" altLang="en-US" dirty="0">
                <a:latin typeface="黑体" panose="02010609060101010101" charset="-122"/>
                <a:ea typeface="黑体" panose="02010609060101010101" charset="-122"/>
                <a:cs typeface="黑体" panose="02010609060101010101" charset="-122"/>
              </a:rPr>
              <a:t>护正力趋势向上宜升提。</a:t>
            </a:r>
          </a:p>
          <a:p>
            <a:pPr algn="l" fontAlgn="auto">
              <a:lnSpc>
                <a:spcPct val="150000"/>
              </a:lnSpc>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519430" y="37338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三.揆度病势的临床决策</a:t>
            </a:r>
            <a:endParaRPr lang="zh-CN" altLang="en-US" sz="3600" b="1">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12470" y="1564005"/>
            <a:ext cx="10920095" cy="4967605"/>
          </a:xfrm>
        </p:spPr>
        <p:txBody>
          <a:bodyPr>
            <a:normAutofit/>
          </a:bodyPr>
          <a:lstStyle/>
          <a:p>
            <a:pPr algn="l" fontAlgn="auto">
              <a:lnSpc>
                <a:spcPct val="150000"/>
              </a:lnSpc>
            </a:pPr>
            <a:r>
              <a:rPr lang="zh-CN" altLang="en-US" sz="3200" b="1" dirty="0">
                <a:latin typeface="黑体" panose="02010609060101010101" charset="-122"/>
                <a:ea typeface="黑体" panose="02010609060101010101" charset="-122"/>
                <a:cs typeface="黑体" panose="02010609060101010101" charset="-122"/>
              </a:rPr>
              <a:t>（一）揆度病势出入，决策治疗大法</a:t>
            </a:r>
          </a:p>
          <a:p>
            <a:pPr algn="l" fontAlgn="auto">
              <a:lnSpc>
                <a:spcPct val="150000"/>
              </a:lnSpc>
            </a:pPr>
            <a:r>
              <a:rPr lang="en-US" altLang="zh-CN" sz="2700" b="1" dirty="0">
                <a:latin typeface="黑体" panose="02010609060101010101" charset="-122"/>
                <a:ea typeface="黑体" panose="02010609060101010101" charset="-122"/>
                <a:cs typeface="黑体" panose="02010609060101010101" charset="-122"/>
              </a:rPr>
              <a:t>1.</a:t>
            </a:r>
            <a:r>
              <a:rPr lang="zh-CN" altLang="en-US" sz="2700" b="1" dirty="0">
                <a:latin typeface="黑体" panose="02010609060101010101" charset="-122"/>
                <a:ea typeface="黑体" panose="02010609060101010101" charset="-122"/>
                <a:cs typeface="黑体" panose="02010609060101010101" charset="-122"/>
                <a:sym typeface="+mn-ea"/>
              </a:rPr>
              <a:t>抗邪力趋势向外宜汗散</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病位在表。邪气由外入里，正气由里向外</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临床决策：汗法</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邪气留着体表而欲向内发展，机体的抗邪力则应激由内向外抵御，这时，治疗必须用发散法协助抗邪力外达排邪。</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66750" y="1087120"/>
            <a:ext cx="10857865" cy="5662930"/>
          </a:xfrm>
        </p:spPr>
        <p:txBody>
          <a:bodyPr>
            <a:normAutofit/>
          </a:bodyPr>
          <a:lstStyle/>
          <a:p>
            <a:pPr algn="l" fontAlgn="auto">
              <a:lnSpc>
                <a:spcPct val="150000"/>
              </a:lnSpc>
            </a:pPr>
            <a:endParaRPr lang="en-US" sz="2000" b="1"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sz="2900" b="1" dirty="0">
                <a:latin typeface="黑体" panose="02010609060101010101" charset="-122"/>
                <a:ea typeface="黑体" panose="02010609060101010101" charset="-122"/>
                <a:cs typeface="黑体" panose="02010609060101010101" charset="-122"/>
              </a:rPr>
              <a:t> </a:t>
            </a:r>
            <a:r>
              <a:rPr lang="zh-CN" altLang="en-US" sz="2900" b="1" dirty="0">
                <a:latin typeface="Calibri" panose="020F0502020204030204" charset="0"/>
                <a:ea typeface="黑体" panose="02010609060101010101" charset="-122"/>
                <a:cs typeface="黑体" panose="02010609060101010101" charset="-122"/>
              </a:rPr>
              <a:t>①</a:t>
            </a:r>
            <a:r>
              <a:rPr lang="zh-CN" altLang="en-US" sz="2900" b="1" dirty="0">
                <a:latin typeface="黑体" panose="02010609060101010101" charset="-122"/>
                <a:ea typeface="黑体" panose="02010609060101010101" charset="-122"/>
                <a:cs typeface="黑体" panose="02010609060101010101" charset="-122"/>
              </a:rPr>
              <a:t>发散法不一定通过发汗才能起作用。</a:t>
            </a:r>
            <a:endParaRPr lang="en-US" altLang="zh-CN" sz="2900" b="1" dirty="0">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sz="2500" b="1" dirty="0">
                <a:latin typeface="黑体" panose="02010609060101010101" charset="-122"/>
                <a:ea typeface="黑体" panose="02010609060101010101" charset="-122"/>
                <a:cs typeface="黑体" panose="02010609060101010101" charset="-122"/>
              </a:rPr>
              <a:t>   </a:t>
            </a:r>
            <a:r>
              <a:rPr lang="zh-CN" altLang="en-US" sz="2500" dirty="0">
                <a:latin typeface="黑体" panose="02010609060101010101" charset="-122"/>
                <a:ea typeface="黑体" panose="02010609060101010101" charset="-122"/>
                <a:cs typeface="黑体" panose="02010609060101010101" charset="-122"/>
                <a:sym typeface="+mn-ea"/>
              </a:rPr>
              <a:t>因为汗出仅是发散法发挥作用的一个常见现象，不是目的。抗邪力外达不 </a:t>
            </a: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sym typeface="+mn-ea"/>
              </a:rPr>
              <a:t>   一定会汗出，临床常常可以见到发散法后没有汗出但已邪去病愈。</a:t>
            </a:r>
            <a:endParaRPr lang="en-US" altLang="zh-CN" sz="2500" dirty="0">
              <a:latin typeface="黑体" panose="02010609060101010101" charset="-122"/>
              <a:ea typeface="黑体" panose="02010609060101010101" charset="-122"/>
              <a:cs typeface="黑体" panose="02010609060101010101" charset="-122"/>
              <a:sym typeface="+mn-ea"/>
            </a:endParaRPr>
          </a:p>
          <a:p>
            <a:pPr algn="l">
              <a:lnSpc>
                <a:spcPct val="150000"/>
              </a:lnSpc>
            </a:pPr>
            <a:r>
              <a:rPr lang="zh-CN" altLang="en-US" sz="2900" b="1" dirty="0">
                <a:latin typeface="黑体" panose="02010609060101010101" charset="-122"/>
                <a:ea typeface="黑体" panose="02010609060101010101" charset="-122"/>
              </a:rPr>
              <a:t> </a:t>
            </a:r>
            <a:r>
              <a:rPr lang="zh-CN" altLang="en-US" sz="2900" b="1" dirty="0">
                <a:latin typeface="Calibri" panose="020F0502020204030204" charset="0"/>
                <a:ea typeface="黑体" panose="02010609060101010101" charset="-122"/>
              </a:rPr>
              <a:t>②</a:t>
            </a:r>
            <a:r>
              <a:rPr lang="zh-CN" altLang="en-US" sz="2900" b="1" dirty="0">
                <a:latin typeface="黑体" panose="02010609060101010101" charset="-122"/>
                <a:ea typeface="黑体" panose="02010609060101010101" charset="-122"/>
              </a:rPr>
              <a:t>发散法不只限于表证，凡抗邪力有向外趋势者都可配合发散法。</a:t>
            </a:r>
            <a:endParaRPr lang="en-US" altLang="zh-CN" sz="2900" b="1" dirty="0">
              <a:latin typeface="黑体" panose="02010609060101010101" charset="-122"/>
              <a:ea typeface="黑体" panose="02010609060101010101" charset="-122"/>
              <a:sym typeface="+mn-ea"/>
            </a:endParaRPr>
          </a:p>
          <a:p>
            <a:pPr algn="l" fontAlgn="auto">
              <a:lnSpc>
                <a:spcPct val="150000"/>
              </a:lnSpc>
            </a:pPr>
            <a:endParaRPr lang="zh-CN" altLang="en-US" sz="2100"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616075"/>
            <a:ext cx="10581894"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1.</a:t>
            </a:r>
            <a:r>
              <a:rPr lang="zh-CN" altLang="en-US" sz="2800" b="1" dirty="0">
                <a:latin typeface="黑体" panose="02010609060101010101" charset="-122"/>
                <a:ea typeface="黑体" panose="02010609060101010101" charset="-122"/>
                <a:cs typeface="黑体" panose="02010609060101010101" charset="-122"/>
              </a:rPr>
              <a:t>寒者热之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寒邪引起的病证称寒证。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寒主收引，其性凝聚。</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《内经》治疗寒邪决策是：治寒以热，寒者热之。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辛温辛热方药可以祛除局部寒邪，恢复机体阴阳气血流通。</a:t>
            </a:r>
          </a:p>
          <a:p>
            <a:pPr marL="457200" indent="-457200" algn="l" fontAlgn="auto">
              <a:lnSpc>
                <a:spcPct val="150000"/>
              </a:lnSpc>
              <a:buNone/>
            </a:pP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804672" y="1508761"/>
            <a:ext cx="11070462" cy="5240654"/>
          </a:xfrm>
        </p:spPr>
        <p:txBody>
          <a:bodyPr>
            <a:normAutofit fontScale="97500"/>
          </a:bodyPr>
          <a:lstStyle/>
          <a:p>
            <a:pPr algn="l" fontAlgn="auto">
              <a:lnSpc>
                <a:spcPct val="150000"/>
              </a:lnSpc>
            </a:pPr>
            <a:r>
              <a:rPr lang="en-US" sz="2900" b="1" dirty="0">
                <a:latin typeface="黑体" panose="02010609060101010101" charset="-122"/>
                <a:ea typeface="黑体" panose="02010609060101010101" charset="-122"/>
              </a:rPr>
              <a:t>2.</a:t>
            </a:r>
            <a:r>
              <a:rPr lang="zh-CN" altLang="en-US" sz="2900" b="1" dirty="0">
                <a:latin typeface="黑体" panose="02010609060101010101" charset="-122"/>
                <a:ea typeface="黑体" panose="02010609060101010101" charset="-122"/>
                <a:sym typeface="+mn-ea"/>
              </a:rPr>
              <a:t>护正力趋势向里宜收敛</a:t>
            </a: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sym typeface="+mn-ea"/>
              </a:rPr>
              <a:t>病位在表。正气由里向外而脱，护正力由外向里而固</a:t>
            </a: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rPr>
              <a:t>临床决策：收法</a:t>
            </a:r>
          </a:p>
          <a:p>
            <a:pPr algn="l" fontAlgn="auto">
              <a:lnSpc>
                <a:spcPct val="150000"/>
              </a:lnSpc>
              <a:buClrTx/>
              <a:buSzTx/>
              <a:buNone/>
            </a:pPr>
            <a:r>
              <a:rPr lang="zh-CN" altLang="en-US" sz="2500" dirty="0">
                <a:latin typeface="黑体" panose="02010609060101010101" charset="-122"/>
                <a:ea typeface="黑体" panose="02010609060101010101" charset="-122"/>
                <a:cs typeface="黑体" panose="02010609060101010101" charset="-122"/>
              </a:rPr>
              <a:t>机体固有的生命物质阴阳气血等向外逸脱，机体的护正力就由外向内固护，治疗上当顺从护正力趋势而用收敛法。</a:t>
            </a:r>
          </a:p>
          <a:p>
            <a:pPr algn="l">
              <a:lnSpc>
                <a:spcPct val="150000"/>
              </a:lnSpc>
            </a:pPr>
            <a:r>
              <a:rPr lang="zh-CN" altLang="en-US" sz="2500" dirty="0">
                <a:latin typeface="黑体" panose="02010609060101010101" charset="-122"/>
                <a:ea typeface="黑体" panose="02010609060101010101" charset="-122"/>
                <a:cs typeface="黑体" panose="02010609060101010101" charset="-122"/>
              </a:rPr>
              <a:t>固与敛略有区别： ①固是固守体表，不使阴阳气血外泄 ②敛是敛束体内，使阴阳气血内居而不外脱。但两者都是协助护正力趋势向内，故均可属收法。</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915924" y="1727057"/>
            <a:ext cx="10360152" cy="5662930"/>
          </a:xfrm>
        </p:spPr>
        <p:txBody>
          <a:bodyPr>
            <a:normAutofit fontScale="97500"/>
          </a:bodyPr>
          <a:lstStyle/>
          <a:p>
            <a:pPr algn="l" fontAlgn="auto">
              <a:lnSpc>
                <a:spcPct val="150000"/>
              </a:lnSpc>
              <a:buClrTx/>
              <a:buSzTx/>
              <a:buNone/>
            </a:pPr>
            <a:r>
              <a:rPr lang="zh-CN" altLang="en-US" sz="3300" b="1" dirty="0">
                <a:latin typeface="黑体" panose="02010609060101010101" charset="-122"/>
                <a:ea typeface="黑体" panose="02010609060101010101" charset="-122"/>
              </a:rPr>
              <a:t>3.</a:t>
            </a:r>
            <a:r>
              <a:rPr lang="zh-CN" altLang="en-US" sz="3300" b="1" dirty="0">
                <a:latin typeface="黑体" panose="02010609060101010101" charset="-122"/>
                <a:ea typeface="黑体" panose="02010609060101010101" charset="-122"/>
                <a:sym typeface="+mn-ea"/>
              </a:rPr>
              <a:t>抗邪力趋势集中宜攻消</a:t>
            </a: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病位在里。邪气蕴遏，抗邪力向里。</a:t>
            </a: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临床决策：消法</a:t>
            </a: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消法即消散破削体内有形积聚。邪气聚而成形，为症瘕，为积聚，为血瘀，为痰凝，不一而足。此时人体抗邪力聚集于里，祛之，除之，歼之，灭之，大法消恶务尽。</a:t>
            </a:r>
          </a:p>
          <a:p>
            <a:pPr algn="l" fontAlgn="auto">
              <a:lnSpc>
                <a:spcPct val="150000"/>
              </a:lnSpc>
              <a:buClrTx/>
              <a:buSzTx/>
              <a:buNone/>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40080" y="1666177"/>
            <a:ext cx="11247120" cy="4496188"/>
          </a:xfrm>
        </p:spPr>
        <p:txBody>
          <a:bodyPr>
            <a:normAutofit/>
          </a:bodyPr>
          <a:lstStyle/>
          <a:p>
            <a:pPr algn="l" fontAlgn="auto">
              <a:lnSpc>
                <a:spcPct val="150000"/>
              </a:lnSpc>
            </a:pPr>
            <a:r>
              <a:rPr lang="zh-CN" altLang="en-US" sz="3200" b="1" dirty="0">
                <a:latin typeface="黑体" panose="02010609060101010101" charset="-122"/>
                <a:ea typeface="黑体" panose="02010609060101010101" charset="-122"/>
              </a:rPr>
              <a:t>4.</a:t>
            </a:r>
            <a:r>
              <a:rPr lang="zh-CN" altLang="en-US" sz="3200" b="1" dirty="0">
                <a:latin typeface="黑体" panose="02010609060101010101" charset="-122"/>
                <a:ea typeface="黑体" panose="02010609060101010101" charset="-122"/>
                <a:sym typeface="+mn-ea"/>
              </a:rPr>
              <a:t>护正力趋势向里宜补益</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病位在里。正气衰惫，护正力向里。</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临床决策：补法（补充、填补、弥补）</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补法即补益人体气血阴阳生命物质的不足。五脏羸而不满，精气夺而为虚，为早衰，虚劳，为消瘦，为衰惫，不一而足。此时人体护正力聚集于里，补之，填之，益之，荣之，大法补虚务满。</a:t>
            </a: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49605" y="1186180"/>
            <a:ext cx="10990580" cy="4975860"/>
          </a:xfrm>
        </p:spPr>
        <p:txBody>
          <a:bodyPr>
            <a:normAutofit/>
          </a:bodyPr>
          <a:lstStyle/>
          <a:p>
            <a:pPr algn="l" fontAlgn="auto">
              <a:lnSpc>
                <a:spcPct val="150000"/>
              </a:lnSpc>
            </a:pPr>
            <a:r>
              <a:rPr lang="en-US" altLang="zh-CN" sz="3200" b="1" dirty="0">
                <a:latin typeface="黑体" panose="02010609060101010101" charset="-122"/>
                <a:ea typeface="黑体" panose="02010609060101010101" charset="-122"/>
              </a:rPr>
              <a:t>1.</a:t>
            </a:r>
            <a:r>
              <a:rPr lang="en-US" altLang="zh-CN" sz="3200" b="1" dirty="0">
                <a:latin typeface="黑体" panose="02010609060101010101" charset="-122"/>
                <a:ea typeface="黑体" panose="02010609060101010101" charset="-122"/>
                <a:sym typeface="+mn-ea"/>
              </a:rPr>
              <a:t>抗邪力趋势向上宜越</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病位在上。邪气由上而下，抗邪力由下而上。</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临床决策：越法</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邪气蕴遏上部，抗邪力应激向上抵御将其从上排出，治疗应因势越之。</a:t>
            </a:r>
            <a:endParaRPr lang="en-US" altLang="zh-CN"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56895" y="1186814"/>
            <a:ext cx="10730230" cy="5233197"/>
          </a:xfrm>
        </p:spPr>
        <p:txBody>
          <a:bodyPr>
            <a:normAutofit/>
          </a:bodyPr>
          <a:lstStyle/>
          <a:p>
            <a:pPr algn="l" fontAlgn="auto">
              <a:lnSpc>
                <a:spcPct val="150000"/>
              </a:lnSpc>
            </a:pPr>
            <a:r>
              <a:rPr lang="en-US" altLang="zh-CN" sz="3000" b="1" dirty="0">
                <a:latin typeface="黑体" panose="02010609060101010101" charset="-122"/>
                <a:ea typeface="黑体" panose="02010609060101010101" charset="-122"/>
              </a:rPr>
              <a:t>1.</a:t>
            </a:r>
            <a:r>
              <a:rPr lang="en-US" altLang="zh-CN" sz="3000" b="1" dirty="0">
                <a:latin typeface="黑体" panose="02010609060101010101" charset="-122"/>
                <a:ea typeface="黑体" panose="02010609060101010101" charset="-122"/>
                <a:sym typeface="+mn-ea"/>
              </a:rPr>
              <a:t>抗邪力趋势向上宜越</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“其高者因而越之”：高，指病位；越，指治则。</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病邪在上，抗邪力趋势向上，若治以下夺，则违势而不适宜，内 </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消亦缓慢而费时日，顺势越之是最好的治法。</a:t>
            </a: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56895" y="1186814"/>
            <a:ext cx="10730230" cy="5233197"/>
          </a:xfrm>
        </p:spPr>
        <p:txBody>
          <a:bodyPr>
            <a:normAutofit fontScale="90000"/>
          </a:bodyPr>
          <a:lstStyle/>
          <a:p>
            <a:pPr algn="l" fontAlgn="auto">
              <a:lnSpc>
                <a:spcPct val="150000"/>
              </a:lnSpc>
            </a:pPr>
            <a:r>
              <a:rPr lang="en-US" altLang="zh-CN" sz="3000" b="1" dirty="0">
                <a:latin typeface="黑体" panose="02010609060101010101" charset="-122"/>
                <a:ea typeface="黑体" panose="02010609060101010101" charset="-122"/>
              </a:rPr>
              <a:t>1.</a:t>
            </a:r>
            <a:r>
              <a:rPr lang="en-US" altLang="zh-CN" sz="3000" b="1" dirty="0">
                <a:latin typeface="黑体" panose="02010609060101010101" charset="-122"/>
                <a:ea typeface="黑体" panose="02010609060101010101" charset="-122"/>
                <a:sym typeface="+mn-ea"/>
              </a:rPr>
              <a:t>抗邪力趋势向上宜越</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越，包括吐和宣两法。</a:t>
            </a:r>
          </a:p>
          <a:p>
            <a:pPr algn="l" fontAlgn="auto">
              <a:lnSpc>
                <a:spcPct val="150000"/>
              </a:lnSpc>
            </a:pPr>
            <a:r>
              <a:rPr lang="zh-CN" altLang="en-US" sz="2800" dirty="0">
                <a:latin typeface="Calibri" panose="020F0502020204030204" charset="0"/>
                <a:ea typeface="黑体" panose="02010609060101010101" charset="-122"/>
                <a:cs typeface="黑体" panose="02010609060101010101" charset="-122"/>
                <a:sym typeface="+mn-ea"/>
              </a:rPr>
              <a:t>①</a:t>
            </a:r>
            <a:r>
              <a:rPr lang="zh-CN" altLang="en-US" sz="2800" dirty="0">
                <a:latin typeface="黑体" panose="02010609060101010101" charset="-122"/>
                <a:ea typeface="黑体" panose="02010609060101010101" charset="-122"/>
                <a:cs typeface="黑体" panose="02010609060101010101" charset="-122"/>
                <a:sym typeface="+mn-ea"/>
              </a:rPr>
              <a:t>吐法：运用药物或其他方法催发病人呕吐， 达到病邪涌出的目的，</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作用机制是通过呕吐反射，协助抗邪力向上。</a:t>
            </a:r>
          </a:p>
          <a:p>
            <a:pPr algn="l" fontAlgn="auto">
              <a:lnSpc>
                <a:spcPct val="150000"/>
              </a:lnSpc>
            </a:pPr>
            <a:r>
              <a:rPr lang="zh-CN" altLang="en-US" sz="2800" dirty="0">
                <a:latin typeface="Calibri" panose="020F0502020204030204" charset="0"/>
                <a:ea typeface="黑体" panose="02010609060101010101" charset="-122"/>
                <a:cs typeface="黑体" panose="02010609060101010101" charset="-122"/>
                <a:sym typeface="+mn-ea"/>
              </a:rPr>
              <a:t>②</a:t>
            </a:r>
            <a:r>
              <a:rPr lang="zh-CN" altLang="en-US" sz="2800" dirty="0">
                <a:latin typeface="黑体" panose="02010609060101010101" charset="-122"/>
                <a:ea typeface="黑体" panose="02010609060101010101" charset="-122"/>
                <a:cs typeface="黑体" panose="02010609060101010101" charset="-122"/>
                <a:sym typeface="+mn-ea"/>
              </a:rPr>
              <a:t>宣法：协助抗邪力向上宣提，以排除蕴遏于上焦的邪气，一般用于邪阻肺</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经证。肺为清虚之脏，功能宣发，邪阻肺经，宣发失司，常见咳嗽、胸闷</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等。投宣法后能使抗邪力向上排邪，解除邪气之蕴遏，恢复正常宣发功能。</a:t>
            </a:r>
            <a:endParaRPr lang="en-US" altLang="zh-CN"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09295" y="1291590"/>
            <a:ext cx="11483340" cy="5662930"/>
          </a:xfrm>
        </p:spPr>
        <p:txBody>
          <a:bodyPr>
            <a:normAutofit/>
          </a:bodyPr>
          <a:lstStyle/>
          <a:p>
            <a:pPr algn="l" fontAlgn="auto">
              <a:lnSpc>
                <a:spcPct val="150000"/>
              </a:lnSpc>
            </a:pPr>
            <a:r>
              <a:rPr lang="en-US" altLang="zh-CN" sz="2800" b="1" dirty="0">
                <a:latin typeface="黑体" panose="02010609060101010101" charset="-122"/>
                <a:ea typeface="黑体" panose="02010609060101010101" charset="-122"/>
                <a:cs typeface="黑体" panose="02010609060101010101" charset="-122"/>
                <a:sym typeface="+mn-ea"/>
              </a:rPr>
              <a:t>2.护正力趋势向下宜降</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病位在上。正气由下而上忤逆，护正力由上而下。</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临床决策：降法</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阴阳气血向上浮逆，机体的护正力向下固摄时，治疗则宜因势降摄。</a:t>
            </a: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《素问》：“高者抑之”。高，指阴阳气血向上部浮越；抑，指顺护正力向下摄守。抑有两层含义：①一指由上向下抑制，不使上出，如潜镇法是；②一指由上向下摄纳，不使上行，如纳气法是。</a:t>
            </a: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77240" y="1355090"/>
            <a:ext cx="10515600" cy="4718050"/>
          </a:xfrm>
        </p:spPr>
        <p:txBody>
          <a:bodyPr>
            <a:normAutofit/>
          </a:bodyPr>
          <a:lstStyle/>
          <a:p>
            <a:pPr algn="l">
              <a:lnSpc>
                <a:spcPct val="140000"/>
              </a:lnSpc>
            </a:pPr>
            <a:r>
              <a:rPr lang="en-US" altLang="zh-CN" sz="2800" b="1" dirty="0">
                <a:latin typeface="黑体" panose="02010609060101010101" charset="-122"/>
                <a:ea typeface="黑体" panose="02010609060101010101" charset="-122"/>
              </a:rPr>
              <a:t>3.</a:t>
            </a:r>
            <a:r>
              <a:rPr lang="en-US" altLang="zh-CN" sz="2800" b="1" dirty="0">
                <a:latin typeface="黑体" panose="02010609060101010101" charset="-122"/>
                <a:ea typeface="黑体" panose="02010609060101010101" charset="-122"/>
                <a:sym typeface="+mn-ea"/>
              </a:rPr>
              <a:t>抗邪力趋势向下宜通泻</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病位在下。邪气蕴遏，抗邪力向下。</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临床决策：下法。</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当邪气阻滞机体的中、下部，抗邪力应激向下时，治疗应宜因势攻下。</a:t>
            </a:r>
            <a:endParaRPr lang="en-US" altLang="zh-CN"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邪气蕴结中、下部，抗邪力向下抵御，欲将其从下部二阴排出，故下法应包括通大便、利小便二法。许多病证虽邪在上部，但它不利于或不可能从上部排出，而机体的抗邪力向下趋行，治疗仍可用下法。</a:t>
            </a:r>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97864" y="1355089"/>
            <a:ext cx="10476103" cy="4883717"/>
          </a:xfrm>
        </p:spPr>
        <p:txBody>
          <a:bodyPr>
            <a:normAutofit lnSpcReduction="10000"/>
          </a:bodyPr>
          <a:lstStyle/>
          <a:p>
            <a:pPr algn="l" fontAlgn="auto">
              <a:lnSpc>
                <a:spcPct val="150000"/>
              </a:lnSpc>
            </a:pPr>
            <a:r>
              <a:rPr lang="en-US" altLang="zh-CN" sz="2800" b="1" dirty="0">
                <a:latin typeface="黑体" panose="02010609060101010101" charset="-122"/>
                <a:ea typeface="黑体" panose="02010609060101010101" charset="-122"/>
                <a:sym typeface="+mn-ea"/>
              </a:rPr>
              <a:t>4.</a:t>
            </a:r>
            <a:r>
              <a:rPr lang="zh-CN" altLang="en-US" sz="2800" b="1" dirty="0">
                <a:latin typeface="黑体" panose="02010609060101010101" charset="-122"/>
                <a:ea typeface="黑体" panose="02010609060101010101" charset="-122"/>
                <a:sym typeface="+mn-ea"/>
              </a:rPr>
              <a:t>护正力趋势向上宜升</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病位在下，正气下滑，护正力由下而上</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临床决策：升法</a:t>
            </a: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在气血阴阳向下泄脱，护正力趋势向上时，治疗应当因势升举。</a:t>
            </a:r>
            <a:endParaRPr lang="en-US" altLang="zh-CN"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《素问》：“下者举之下”，指阴阳气血向下泄脱的病症。举、上，指升提治法。升举的含义有</a:t>
            </a:r>
            <a:r>
              <a:rPr lang="en-US" altLang="zh-CN" dirty="0">
                <a:latin typeface="黑体" panose="02010609060101010101" charset="-122"/>
                <a:ea typeface="黑体" panose="02010609060101010101" charset="-122"/>
                <a:cs typeface="黑体" panose="02010609060101010101" charset="-122"/>
                <a:sym typeface="+mn-ea"/>
              </a:rPr>
              <a:t>2</a:t>
            </a:r>
            <a:r>
              <a:rPr lang="zh-CN" altLang="en-US" dirty="0">
                <a:latin typeface="黑体" panose="02010609060101010101" charset="-122"/>
                <a:ea typeface="黑体" panose="02010609060101010101" charset="-122"/>
                <a:cs typeface="黑体" panose="02010609060101010101" charset="-122"/>
                <a:sym typeface="+mn-ea"/>
              </a:rPr>
              <a:t>个：①一指中流砥柱，从中立极；不使下出，如固涩法。②一指由下向上提举，不使下陷，且使已陷者重新上行。两者的总旨都是协助护正力向上固护，故均属于升法范畴。</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379095" y="167005"/>
            <a:ext cx="8153400" cy="1087120"/>
          </a:xfrm>
        </p:spPr>
        <p:txBody>
          <a:bodyPr/>
          <a:lstStyle/>
          <a:p>
            <a:pPr algn="l"/>
            <a:r>
              <a:rPr lang="zh-CN" altLang="zh-CN" sz="4800" b="1">
                <a:latin typeface="黑体" panose="02010609060101010101" charset="-122"/>
                <a:ea typeface="黑体" panose="02010609060101010101" charset="-122"/>
                <a:cs typeface="黑体" panose="02010609060101010101" charset="-122"/>
              </a:rPr>
              <a:t>思考题</a:t>
            </a:r>
          </a:p>
        </p:txBody>
      </p:sp>
      <p:sp>
        <p:nvSpPr>
          <p:cNvPr id="6" name="内容占位符 5"/>
          <p:cNvSpPr>
            <a:spLocks noGrp="1"/>
          </p:cNvSpPr>
          <p:nvPr>
            <p:ph idx="1"/>
          </p:nvPr>
        </p:nvSpPr>
        <p:spPr>
          <a:xfrm>
            <a:off x="455295" y="1419860"/>
            <a:ext cx="11114405" cy="5344160"/>
          </a:xfrm>
        </p:spPr>
        <p:txBody>
          <a:bodyPr>
            <a:noAutofit/>
          </a:bodyPr>
          <a:lstStyle/>
          <a:p>
            <a:pPr marL="514350" indent="-514350" algn="l" fontAlgn="auto">
              <a:lnSpc>
                <a:spcPct val="150000"/>
              </a:lnSpc>
              <a:buFont typeface="+mj-lt"/>
              <a:buAutoNum type="arabicPeriod"/>
            </a:pPr>
            <a:r>
              <a:rPr lang="zh-CN" altLang="en-US" sz="3600" dirty="0">
                <a:latin typeface="黑体" panose="02010609060101010101" charset="-122"/>
                <a:ea typeface="黑体" panose="02010609060101010101" charset="-122"/>
                <a:cs typeface="黑体" panose="02010609060101010101" charset="-122"/>
                <a:sym typeface="+mn-ea"/>
              </a:rPr>
              <a:t>临床决策的概念、基本内容和指导临床决策的核心思想是什么？</a:t>
            </a:r>
          </a:p>
          <a:p>
            <a:pPr marL="514350" indent="-514350" algn="l" fontAlgn="auto">
              <a:lnSpc>
                <a:spcPct val="150000"/>
              </a:lnSpc>
              <a:buFont typeface="+mj-lt"/>
              <a:buAutoNum type="arabicPeriod"/>
            </a:pPr>
            <a:r>
              <a:rPr lang="zh-CN" altLang="en-US" sz="3600" dirty="0">
                <a:latin typeface="黑体" panose="02010609060101010101" charset="-122"/>
                <a:ea typeface="黑体" panose="02010609060101010101" charset="-122"/>
                <a:cs typeface="黑体" panose="02010609060101010101" charset="-122"/>
                <a:sym typeface="+mn-ea"/>
              </a:rPr>
              <a:t>辨别证候的临床决策的核心内容有哪些？</a:t>
            </a:r>
          </a:p>
          <a:p>
            <a:pPr marL="514350" indent="-514350" algn="l" fontAlgn="auto">
              <a:lnSpc>
                <a:spcPct val="150000"/>
              </a:lnSpc>
              <a:buFont typeface="+mj-lt"/>
              <a:buAutoNum type="arabicPeriod"/>
            </a:pPr>
            <a:r>
              <a:rPr lang="zh-CN" altLang="en-US" sz="3600" dirty="0">
                <a:latin typeface="黑体" panose="02010609060101010101" charset="-122"/>
                <a:ea typeface="黑体" panose="02010609060101010101" charset="-122"/>
                <a:cs typeface="黑体" panose="02010609060101010101" charset="-122"/>
                <a:sym typeface="+mn-ea"/>
              </a:rPr>
              <a:t>审查病情的临床决策的核心内容有哪些？</a:t>
            </a:r>
          </a:p>
          <a:p>
            <a:pPr marL="514350" indent="-514350" algn="l" fontAlgn="auto">
              <a:lnSpc>
                <a:spcPct val="150000"/>
              </a:lnSpc>
              <a:buFont typeface="+mj-lt"/>
              <a:buAutoNum type="arabicPeriod"/>
            </a:pPr>
            <a:r>
              <a:rPr lang="zh-CN" altLang="en-US" sz="3600" dirty="0">
                <a:latin typeface="黑体" panose="02010609060101010101" charset="-122"/>
                <a:ea typeface="黑体" panose="02010609060101010101" charset="-122"/>
                <a:cs typeface="黑体" panose="02010609060101010101" charset="-122"/>
                <a:sym typeface="+mn-ea"/>
              </a:rPr>
              <a:t>揆度病势的临床决策的核心内容有哪些？</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616075"/>
            <a:ext cx="10581894" cy="4702175"/>
          </a:xfrm>
        </p:spPr>
        <p:txBody>
          <a:bodyPr>
            <a:normAutofit/>
          </a:bodyPr>
          <a:lstStyle/>
          <a:p>
            <a:pPr marL="457200" indent="-457200" algn="l" fontAlgn="auto">
              <a:lnSpc>
                <a:spcPct val="150000"/>
              </a:lnSpc>
              <a:buClrTx/>
              <a:buSzTx/>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sym typeface="+mn-ea"/>
              </a:rPr>
              <a:t>张仲景《伤寒论》重点论述寒邪为患，麻黄汤</a:t>
            </a:r>
            <a:r>
              <a:rPr lang="zh-CN" altLang="en-US" sz="2000" dirty="0">
                <a:latin typeface="黑体" panose="02010609060101010101" charset="-122"/>
                <a:ea typeface="黑体" panose="02010609060101010101" charset="-122"/>
                <a:cs typeface="黑体" panose="02010609060101010101" charset="-122"/>
                <a:sym typeface="+mn-ea"/>
              </a:rPr>
              <a:t>（麻黄、桂枝、杏仁、甘草）</a:t>
            </a:r>
            <a:r>
              <a:rPr lang="zh-CN" altLang="en-US" sz="2800" dirty="0">
                <a:latin typeface="黑体" panose="02010609060101010101" charset="-122"/>
                <a:ea typeface="黑体" panose="02010609060101010101" charset="-122"/>
                <a:cs typeface="黑体" panose="02010609060101010101" charset="-122"/>
                <a:sym typeface="+mn-ea"/>
              </a:rPr>
              <a:t>、大青龙汤</a:t>
            </a:r>
            <a:r>
              <a:rPr lang="zh-CN" altLang="en-US" sz="2000" dirty="0">
                <a:latin typeface="黑体" panose="02010609060101010101" charset="-122"/>
                <a:ea typeface="黑体" panose="02010609060101010101" charset="-122"/>
                <a:cs typeface="黑体" panose="02010609060101010101" charset="-122"/>
                <a:sym typeface="+mn-ea"/>
              </a:rPr>
              <a:t>（麻黄、桂枝、杏仁、甘草、生石膏、生姜、大枣）</a:t>
            </a:r>
            <a:r>
              <a:rPr lang="zh-CN" altLang="en-US" sz="2800" dirty="0">
                <a:latin typeface="黑体" panose="02010609060101010101" charset="-122"/>
                <a:ea typeface="黑体" panose="02010609060101010101" charset="-122"/>
                <a:cs typeface="黑体" panose="02010609060101010101" charset="-122"/>
                <a:sym typeface="+mn-ea"/>
              </a:rPr>
              <a:t>、理中汤（</a:t>
            </a:r>
            <a:r>
              <a:rPr lang="zh-CN" altLang="en-US" sz="2000" dirty="0">
                <a:latin typeface="黑体" panose="02010609060101010101" charset="-122"/>
                <a:ea typeface="黑体" panose="02010609060101010101" charset="-122"/>
                <a:cs typeface="黑体" panose="02010609060101010101" charset="-122"/>
                <a:sym typeface="+mn-ea"/>
              </a:rPr>
              <a:t>人参、干姜、甘草、白术）</a:t>
            </a:r>
            <a:r>
              <a:rPr lang="zh-CN" altLang="en-US" sz="2800" dirty="0">
                <a:latin typeface="黑体" panose="02010609060101010101" charset="-122"/>
                <a:ea typeface="黑体" panose="02010609060101010101" charset="-122"/>
                <a:cs typeface="黑体" panose="02010609060101010101" charset="-122"/>
                <a:sym typeface="+mn-ea"/>
              </a:rPr>
              <a:t>、真武汤</a:t>
            </a:r>
            <a:r>
              <a:rPr lang="zh-CN" altLang="en-US" sz="2000" dirty="0">
                <a:latin typeface="黑体" panose="02010609060101010101" charset="-122"/>
                <a:ea typeface="黑体" panose="02010609060101010101" charset="-122"/>
                <a:cs typeface="黑体" panose="02010609060101010101" charset="-122"/>
                <a:sym typeface="+mn-ea"/>
              </a:rPr>
              <a:t>（茯苓、芍药、生姜、附子、白术）</a:t>
            </a:r>
            <a:r>
              <a:rPr lang="zh-CN" altLang="en-US" sz="2800" dirty="0">
                <a:latin typeface="黑体" panose="02010609060101010101" charset="-122"/>
                <a:ea typeface="黑体" panose="02010609060101010101" charset="-122"/>
                <a:cs typeface="黑体" panose="02010609060101010101" charset="-122"/>
                <a:sym typeface="+mn-ea"/>
              </a:rPr>
              <a:t>、附子汤</a:t>
            </a:r>
            <a:r>
              <a:rPr lang="zh-CN" altLang="en-US" sz="2000" dirty="0">
                <a:latin typeface="黑体" panose="02010609060101010101" charset="-122"/>
                <a:ea typeface="黑体" panose="02010609060101010101" charset="-122"/>
                <a:cs typeface="黑体" panose="02010609060101010101" charset="-122"/>
                <a:sym typeface="+mn-ea"/>
              </a:rPr>
              <a:t>（附子、茯苓、人参、白术、芍药）</a:t>
            </a:r>
            <a:r>
              <a:rPr lang="zh-CN" altLang="en-US" sz="2800" dirty="0">
                <a:latin typeface="黑体" panose="02010609060101010101" charset="-122"/>
                <a:ea typeface="黑体" panose="02010609060101010101" charset="-122"/>
                <a:cs typeface="黑体" panose="02010609060101010101" charset="-122"/>
                <a:sym typeface="+mn-ea"/>
              </a:rPr>
              <a:t>、四逆汤</a:t>
            </a:r>
            <a:r>
              <a:rPr lang="zh-CN" altLang="en-US" sz="2000" dirty="0">
                <a:latin typeface="黑体" panose="02010609060101010101" charset="-122"/>
                <a:ea typeface="黑体" panose="02010609060101010101" charset="-122"/>
                <a:cs typeface="黑体" panose="02010609060101010101" charset="-122"/>
                <a:sym typeface="+mn-ea"/>
              </a:rPr>
              <a:t>（附子、甘草、干姜）</a:t>
            </a:r>
            <a:r>
              <a:rPr lang="zh-CN" altLang="en-US" sz="2800" dirty="0">
                <a:latin typeface="黑体" panose="02010609060101010101" charset="-122"/>
                <a:ea typeface="黑体" panose="02010609060101010101" charset="-122"/>
                <a:cs typeface="黑体" panose="02010609060101010101" charset="-122"/>
                <a:sym typeface="+mn-ea"/>
              </a:rPr>
              <a:t>、吴茱萸汤</a:t>
            </a:r>
            <a:r>
              <a:rPr lang="zh-CN" altLang="en-US" sz="2000" dirty="0">
                <a:latin typeface="黑体" panose="02010609060101010101" charset="-122"/>
                <a:ea typeface="黑体" panose="02010609060101010101" charset="-122"/>
                <a:cs typeface="黑体" panose="02010609060101010101" charset="-122"/>
                <a:sym typeface="+mn-ea"/>
              </a:rPr>
              <a:t>（吴茱萸、生姜、人参、大枣）</a:t>
            </a:r>
            <a:r>
              <a:rPr lang="zh-CN" altLang="en-US" sz="2800" dirty="0">
                <a:latin typeface="黑体" panose="02010609060101010101" charset="-122"/>
                <a:ea typeface="黑体" panose="02010609060101010101" charset="-122"/>
                <a:cs typeface="黑体" panose="02010609060101010101" charset="-122"/>
                <a:sym typeface="+mn-ea"/>
              </a:rPr>
              <a:t>等都是寒者热之的经世明方。</a:t>
            </a:r>
          </a:p>
          <a:p>
            <a:pPr marL="457200" indent="-457200" algn="l" fontAlgn="auto">
              <a:lnSpc>
                <a:spcPct val="150000"/>
              </a:lnSpc>
              <a:buClrTx/>
              <a:buSzTx/>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sym typeface="+mn-ea"/>
              </a:rPr>
              <a:t>热之不热，是无火也，益火之源以消阴翳。《素问》所谓热之而寒者取之阳是也。</a:t>
            </a:r>
            <a:endParaRPr lang="zh-CN" altLang="en-US" sz="28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Ø"/>
            </a:pP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2"/>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3"/>
            </p:custDataLst>
          </p:nvPr>
        </p:nvPicPr>
        <p:blipFill>
          <a:blip r:embed="rId8"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4"/>
            </p:custDataLst>
          </p:nvPr>
        </p:nvPicPr>
        <p:blipFill>
          <a:blip r:embed="rId8"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5"/>
            </p:custDataLst>
          </p:nvPr>
        </p:nvPicPr>
        <p:blipFill>
          <a:blip r:embed="rId8"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404495" y="-11430"/>
            <a:ext cx="8153400" cy="1087120"/>
          </a:xfrm>
        </p:spPr>
        <p:txBody>
          <a:bodyPr/>
          <a:lstStyle/>
          <a:p>
            <a:pPr algn="l"/>
            <a:r>
              <a:rPr lang="zh-CN" altLang="zh-CN" sz="4800" b="1">
                <a:latin typeface="黑体" panose="02010609060101010101" charset="-122"/>
                <a:ea typeface="黑体" panose="02010609060101010101" charset="-122"/>
                <a:cs typeface="黑体" panose="02010609060101010101" charset="-122"/>
              </a:rPr>
              <a:t>思考题</a:t>
            </a:r>
          </a:p>
        </p:txBody>
      </p:sp>
      <p:sp>
        <p:nvSpPr>
          <p:cNvPr id="6" name="内容占位符 5"/>
          <p:cNvSpPr>
            <a:spLocks noGrp="1"/>
          </p:cNvSpPr>
          <p:nvPr>
            <p:ph idx="1"/>
          </p:nvPr>
        </p:nvSpPr>
        <p:spPr>
          <a:xfrm>
            <a:off x="684530" y="1304290"/>
            <a:ext cx="10654665" cy="5344160"/>
          </a:xfrm>
        </p:spPr>
        <p:txBody>
          <a:bodyPr>
            <a:noAutofit/>
          </a:bodyPr>
          <a:lstStyle/>
          <a:p>
            <a:pPr marL="514350" indent="-514350" algn="l" fontAlgn="auto">
              <a:lnSpc>
                <a:spcPct val="150000"/>
              </a:lnSpc>
              <a:buFont typeface="+mj-lt"/>
              <a:buAutoNum type="arabicPeriod" startAt="5"/>
            </a:pPr>
            <a:r>
              <a:rPr lang="zh-CN" altLang="en-US" sz="3600" dirty="0">
                <a:latin typeface="黑体" panose="02010609060101010101" charset="-122"/>
                <a:ea typeface="黑体" panose="02010609060101010101" charset="-122"/>
                <a:cs typeface="黑体" panose="02010609060101010101" charset="-122"/>
                <a:sym typeface="+mn-ea"/>
              </a:rPr>
              <a:t>解释《素问》“微者逆之，甚者从之”的含义？</a:t>
            </a:r>
          </a:p>
          <a:p>
            <a:pPr marL="514350" indent="-514350" algn="l" fontAlgn="auto">
              <a:lnSpc>
                <a:spcPct val="150000"/>
              </a:lnSpc>
              <a:buFont typeface="+mj-lt"/>
              <a:buAutoNum type="arabicPeriod" startAt="5"/>
            </a:pPr>
            <a:r>
              <a:rPr lang="zh-CN" altLang="en-US" sz="3600" dirty="0">
                <a:latin typeface="黑体" panose="02010609060101010101" charset="-122"/>
                <a:ea typeface="黑体" panose="02010609060101010101" charset="-122"/>
                <a:cs typeface="黑体" panose="02010609060101010101" charset="-122"/>
                <a:sym typeface="+mn-ea"/>
              </a:rPr>
              <a:t>“揆度病势出入”，有哪些临床决策方法？</a:t>
            </a:r>
          </a:p>
          <a:p>
            <a:pPr marL="514350" indent="-514350" algn="l" fontAlgn="auto">
              <a:lnSpc>
                <a:spcPct val="150000"/>
              </a:lnSpc>
              <a:buFont typeface="+mj-lt"/>
              <a:buAutoNum type="arabicPeriod" startAt="5"/>
            </a:pPr>
            <a:r>
              <a:rPr lang="zh-CN" altLang="en-US" sz="3600" dirty="0">
                <a:latin typeface="黑体" panose="02010609060101010101" charset="-122"/>
                <a:ea typeface="黑体" panose="02010609060101010101" charset="-122"/>
                <a:cs typeface="黑体" panose="02010609060101010101" charset="-122"/>
                <a:sym typeface="+mn-ea"/>
              </a:rPr>
              <a:t>“贼至则祛之”，有哪些临床决策方法？</a:t>
            </a:r>
          </a:p>
          <a:p>
            <a:pPr marL="514350" indent="-514350" algn="l" fontAlgn="auto">
              <a:lnSpc>
                <a:spcPct val="150000"/>
              </a:lnSpc>
              <a:buFont typeface="+mj-lt"/>
              <a:buAutoNum type="arabicPeriod" startAt="5"/>
            </a:pPr>
            <a:r>
              <a:rPr lang="zh-CN" altLang="en-US" sz="3600" dirty="0">
                <a:latin typeface="黑体" panose="02010609060101010101" charset="-122"/>
                <a:ea typeface="黑体" panose="02010609060101010101" charset="-122"/>
                <a:cs typeface="黑体" panose="02010609060101010101" charset="-122"/>
                <a:sym typeface="+mn-ea"/>
              </a:rPr>
              <a:t>“子逆则安之”，有哪些临床决策方法？</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00" y="-11069"/>
            <a:ext cx="12255690" cy="6858000"/>
            <a:chOff x="-63690" y="0"/>
            <a:chExt cx="12255690" cy="6858000"/>
          </a:xfrm>
        </p:grpSpPr>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rcRect r="65970"/>
            <a:stretch>
              <a:fillRect/>
            </a:stretch>
          </p:blipFill>
          <p:spPr>
            <a:xfrm flipH="1">
              <a:off x="-63690" y="0"/>
              <a:ext cx="3111690" cy="6858000"/>
            </a:xfrm>
            <a:prstGeom prst="rect">
              <a:avLst/>
            </a:prstGeom>
          </p:spPr>
        </p:pic>
      </p:grpSp>
      <p:cxnSp>
        <p:nvCxnSpPr>
          <p:cNvPr id="10" name="直接连接符 9"/>
          <p:cNvCxnSpPr/>
          <p:nvPr/>
        </p:nvCxnSpPr>
        <p:spPr>
          <a:xfrm rot="5400000" flipH="1">
            <a:off x="3592639" y="1951685"/>
            <a:ext cx="0" cy="3960000"/>
          </a:xfrm>
          <a:prstGeom prst="line">
            <a:avLst/>
          </a:prstGeom>
          <a:ln w="12700">
            <a:solidFill>
              <a:srgbClr val="F0CC9A"/>
            </a:solidFill>
          </a:ln>
          <a:effectLst>
            <a:outerShdw blurRad="12700" dist="12700" dir="2700000" algn="tl" rotWithShape="0">
              <a:schemeClr val="bg1">
                <a:lumMod val="5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228384" y="1159070"/>
            <a:ext cx="1643380" cy="1861185"/>
          </a:xfrm>
          <a:prstGeom prst="rect">
            <a:avLst/>
          </a:prstGeom>
          <a:noFill/>
        </p:spPr>
        <p:txBody>
          <a:bodyPr wrap="none" rtlCol="0">
            <a:spAutoFit/>
          </a:bodyPr>
          <a:lstStyle/>
          <a:p>
            <a:r>
              <a:rPr lang="zh-CN" altLang="en-US"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rPr>
              <a:t>谢</a:t>
            </a:r>
          </a:p>
        </p:txBody>
      </p:sp>
      <p:sp>
        <p:nvSpPr>
          <p:cNvPr id="20" name="文本框 19"/>
          <p:cNvSpPr txBox="1"/>
          <p:nvPr/>
        </p:nvSpPr>
        <p:spPr>
          <a:xfrm>
            <a:off x="3532861" y="2457788"/>
            <a:ext cx="2002982" cy="768350"/>
          </a:xfrm>
          <a:prstGeom prst="rect">
            <a:avLst/>
          </a:prstGeom>
          <a:noFill/>
        </p:spPr>
        <p:txBody>
          <a:bodyPr wrap="square" rtlCol="0">
            <a:spAutoFit/>
          </a:bodyPr>
          <a:lstStyle>
            <a:defPPr>
              <a:defRPr lang="zh-CN"/>
            </a:defPPr>
            <a:lvl1pPr>
              <a:defRPr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defRPr>
            </a:lvl1pPr>
          </a:lstStyle>
          <a:p>
            <a:r>
              <a:rPr lang="zh-CN" altLang="en-US" sz="4400" dirty="0">
                <a:effectLst/>
              </a:rPr>
              <a:t>谢</a:t>
            </a:r>
          </a:p>
        </p:txBody>
      </p:sp>
      <p:pic>
        <p:nvPicPr>
          <p:cNvPr id="21" name="图片 20"/>
          <p:cNvPicPr>
            <a:picLocks noChangeAspect="1"/>
          </p:cNvPicPr>
          <p:nvPr/>
        </p:nvPicPr>
        <p:blipFill>
          <a:blip r:embed="rId4" cstate="print">
            <a:extLst>
              <a:ext uri="{BEBA8EAE-BF5A-486C-A8C5-ECC9F3942E4B}">
                <a14:imgProps xmlns:a14="http://schemas.microsoft.com/office/drawing/2010/main">
                  <a14:imgLayer r:embed="rId5">
                    <a14:imgEffect>
                      <a14:brightnessContrast contrast="-5000"/>
                    </a14:imgEffect>
                  </a14:imgLayer>
                </a14:imgProps>
              </a:ext>
            </a:extLst>
          </a:blip>
          <a:srcRect l="62328"/>
          <a:stretch>
            <a:fillRect/>
          </a:stretch>
        </p:blipFill>
        <p:spPr>
          <a:xfrm>
            <a:off x="7663232" y="0"/>
            <a:ext cx="4593058" cy="6858000"/>
          </a:xfrm>
          <a:prstGeom prst="rect">
            <a:avLst/>
          </a:prstGeom>
          <a:effectLst>
            <a:outerShdw blurRad="50800" dist="38100" dir="2700000" algn="tl" rotWithShape="0">
              <a:prstClr val="black">
                <a:alpha val="40000"/>
              </a:prstClr>
            </a:outerShdw>
          </a:effectLst>
        </p:spPr>
      </p:pic>
      <p:pic>
        <p:nvPicPr>
          <p:cNvPr id="26" name="图片 25"/>
          <p:cNvPicPr>
            <a:picLocks noChangeAspect="1"/>
          </p:cNvPicPr>
          <p:nvPr/>
        </p:nvPicPr>
        <p:blipFill>
          <a:blip r:embed="rId6" cstate="print"/>
          <a:srcRect r="78994"/>
          <a:stretch>
            <a:fillRect/>
          </a:stretch>
        </p:blipFill>
        <p:spPr>
          <a:xfrm>
            <a:off x="1754758" y="3828543"/>
            <a:ext cx="512582" cy="2088000"/>
          </a:xfrm>
          <a:prstGeom prst="rect">
            <a:avLst/>
          </a:prstGeom>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8143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05256" y="1616710"/>
            <a:ext cx="10396728"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2.</a:t>
            </a:r>
            <a:r>
              <a:rPr lang="zh-CN" altLang="en-US" sz="2800" b="1" dirty="0">
                <a:latin typeface="黑体" panose="02010609060101010101" charset="-122"/>
                <a:ea typeface="黑体" panose="02010609060101010101" charset="-122"/>
                <a:cs typeface="黑体" panose="02010609060101010101" charset="-122"/>
              </a:rPr>
              <a:t>热者寒之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热邪引起的病证称热证。</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热主张弛，其性炎上。</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《内经》治疗热邪决策是：治热以寒，热者寒之。</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辛凉苦寒方药可以清除局部热邪，恢复机体阴阳气血流通。</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六气各一，惟火有二。</a:t>
            </a:r>
          </a:p>
          <a:p>
            <a:pPr algn="l" fontAlgn="auto">
              <a:lnSpc>
                <a:spcPct val="150000"/>
              </a:lnSpc>
              <a:buFont typeface="Wingdings" panose="05000000000000000000" charset="0"/>
            </a:pPr>
            <a:endParaRPr lang="zh-CN" altLang="en-US" sz="28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Ø"/>
            </a:pPr>
            <a:endParaRPr lang="zh-CN" altLang="en-US" sz="2800" dirty="0">
              <a:latin typeface="黑体" panose="02010609060101010101" charset="-122"/>
              <a:ea typeface="黑体" panose="02010609060101010101" charset="-122"/>
              <a:cs typeface="黑体" panose="02010609060101010101" charset="-122"/>
            </a:endParaRPr>
          </a:p>
          <a:p>
            <a:pPr marL="457200" indent="-457200" algn="l" fontAlgn="auto">
              <a:lnSpc>
                <a:spcPct val="150000"/>
              </a:lnSpc>
              <a:buFont typeface="Wingdings" panose="05000000000000000000" charset="0"/>
              <a:buChar char="Ø"/>
            </a:pP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8143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05256" y="1616710"/>
            <a:ext cx="10396728" cy="4702175"/>
          </a:xfrm>
        </p:spPr>
        <p:txBody>
          <a:bodyPr>
            <a:normAutofit fontScale="92500" lnSpcReduction="10000"/>
          </a:bodyPr>
          <a:lstStyle/>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刘河间有六气皆可化火的著名论断，防风通圣散</a:t>
            </a:r>
            <a:r>
              <a:rPr lang="zh-CN" altLang="en-US" sz="2000" dirty="0">
                <a:latin typeface="黑体" panose="02010609060101010101" charset="-122"/>
                <a:ea typeface="黑体" panose="02010609060101010101" charset="-122"/>
                <a:cs typeface="黑体" panose="02010609060101010101" charset="-122"/>
              </a:rPr>
              <a:t>（防风、大黄、芒硝、荆芥、麻黄、栀子、芍药、连翘、甘草、桔梗、川芎、当归、石膏、滑石、薄荷、黄芩、白术）</a:t>
            </a:r>
            <a:r>
              <a:rPr lang="zh-CN" altLang="en-US" sz="2800" dirty="0">
                <a:latin typeface="黑体" panose="02010609060101010101" charset="-122"/>
                <a:ea typeface="黑体" panose="02010609060101010101" charset="-122"/>
                <a:cs typeface="黑体" panose="02010609060101010101" charset="-122"/>
              </a:rPr>
              <a:t>、双解散</a:t>
            </a:r>
            <a:r>
              <a:rPr lang="zh-CN" altLang="en-US" sz="2000" dirty="0">
                <a:latin typeface="黑体" panose="02010609060101010101" charset="-122"/>
                <a:ea typeface="黑体" panose="02010609060101010101" charset="-122"/>
                <a:cs typeface="黑体" panose="02010609060101010101" charset="-122"/>
              </a:rPr>
              <a:t>（防风、芍药、川芎、大黄、当归、薄荷叶、麻黄、石膏、连翘、黄芩、芒硝、桔梗、荆芥、滑石、白术 甘草、栀子）</a:t>
            </a:r>
            <a:r>
              <a:rPr lang="zh-CN" altLang="en-US" sz="2800" dirty="0">
                <a:latin typeface="黑体" panose="02010609060101010101" charset="-122"/>
                <a:ea typeface="黑体" panose="02010609060101010101" charset="-122"/>
                <a:cs typeface="黑体" panose="02010609060101010101" charset="-122"/>
              </a:rPr>
              <a:t>、天水散</a:t>
            </a:r>
            <a:r>
              <a:rPr lang="zh-CN" altLang="en-US" sz="2000" dirty="0">
                <a:latin typeface="黑体" panose="02010609060101010101" charset="-122"/>
                <a:ea typeface="黑体" panose="02010609060101010101" charset="-122"/>
                <a:cs typeface="黑体" panose="02010609060101010101" charset="-122"/>
              </a:rPr>
              <a:t>（滑石、甘草）</a:t>
            </a:r>
            <a:r>
              <a:rPr lang="zh-CN" altLang="en-US" sz="2800" dirty="0">
                <a:latin typeface="黑体" panose="02010609060101010101" charset="-122"/>
                <a:ea typeface="黑体" panose="02010609060101010101" charset="-122"/>
                <a:cs typeface="黑体" panose="02010609060101010101" charset="-122"/>
              </a:rPr>
              <a:t>、凉膈散</a:t>
            </a:r>
            <a:r>
              <a:rPr lang="zh-CN" altLang="en-US" sz="2000" dirty="0">
                <a:latin typeface="黑体" panose="02010609060101010101" charset="-122"/>
                <a:ea typeface="黑体" panose="02010609060101010101" charset="-122"/>
                <a:cs typeface="黑体" panose="02010609060101010101" charset="-122"/>
              </a:rPr>
              <a:t>（芒硝、大黄、栀子、连翘、黄芩、甘草、薄荷、竹叶）</a:t>
            </a:r>
            <a:r>
              <a:rPr lang="zh-CN" altLang="en-US" sz="2800" dirty="0">
                <a:latin typeface="黑体" panose="02010609060101010101" charset="-122"/>
                <a:ea typeface="黑体" panose="02010609060101010101" charset="-122"/>
                <a:cs typeface="黑体" panose="02010609060101010101" charset="-122"/>
              </a:rPr>
              <a:t>、犀角汤等都是热者寒之临床决策的临床表现。</a:t>
            </a:r>
          </a:p>
          <a:p>
            <a:pPr marL="457200" indent="-4572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sym typeface="+mn-ea"/>
              </a:rPr>
              <a:t>寒之不寒，是无水也，壮水之主以制阳光。《素问》所谓寒之而热者取之阴是也。</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7980045" y="-19685"/>
            <a:ext cx="1278255" cy="6877685"/>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510030"/>
            <a:ext cx="10699750"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3.</a:t>
            </a:r>
            <a:r>
              <a:rPr lang="zh-CN" altLang="en-US" sz="2800" b="1" dirty="0">
                <a:latin typeface="黑体" panose="02010609060101010101" charset="-122"/>
                <a:ea typeface="黑体" panose="02010609060101010101" charset="-122"/>
                <a:cs typeface="黑体" panose="02010609060101010101" charset="-122"/>
              </a:rPr>
              <a:t>湿者燥之</a:t>
            </a:r>
          </a:p>
          <a:p>
            <a:pPr marL="342900" indent="-3429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 湿邪引起的病证称湿证。</a:t>
            </a:r>
          </a:p>
          <a:p>
            <a:pPr marL="342900" indent="-3429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 湿主重着，其性黏滞</a:t>
            </a:r>
          </a:p>
          <a:p>
            <a:pPr marL="342900" indent="-3429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《内经》治疗寒邪决策是：治湿以燥，湿者燥之。</a:t>
            </a:r>
          </a:p>
          <a:p>
            <a:pPr marL="342900" indent="-3429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 湿分寒热：苦辛温佐以淡渗治寒湿，苦辛寒佐以淡渗治湿热。</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7980045" y="-19685"/>
            <a:ext cx="1278255" cy="6877685"/>
          </a:xfrm>
          <a:prstGeom prst="rect">
            <a:avLst/>
          </a:prstGeom>
          <a:effectLst/>
        </p:spPr>
      </p:pic>
      <p:pic>
        <p:nvPicPr>
          <p:cNvPr id="20" name="图片 19"/>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3"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746125" y="1534795"/>
            <a:ext cx="10699750" cy="4702175"/>
          </a:xfrm>
        </p:spPr>
        <p:txBody>
          <a:bodyPr>
            <a:normAutofit/>
          </a:bodyPr>
          <a:lstStyle/>
          <a:p>
            <a:pPr marL="342900" indent="-342900" algn="l" fontAlgn="auto">
              <a:lnSpc>
                <a:spcPct val="150000"/>
              </a:lnSpc>
              <a:buFont typeface="Wingdings" panose="05000000000000000000" charset="0"/>
              <a:buChar char="Ø"/>
            </a:pPr>
            <a:r>
              <a:rPr lang="zh-CN" altLang="en-US" sz="2800" dirty="0">
                <a:latin typeface="黑体" panose="02010609060101010101" charset="-122"/>
                <a:ea typeface="黑体" panose="02010609060101010101" charset="-122"/>
                <a:cs typeface="黑体" panose="02010609060101010101" charset="-122"/>
              </a:rPr>
              <a:t>罗天益师东垣而于燥湿独擅焉。《卫生宝鉴》立言独重脾胃而用药主乎温燥。制对金饮子</a:t>
            </a:r>
            <a:r>
              <a:rPr lang="zh-CN" altLang="en-US" sz="2000" dirty="0">
                <a:latin typeface="黑体" panose="02010609060101010101" charset="-122"/>
                <a:ea typeface="黑体" panose="02010609060101010101" charset="-122"/>
                <a:cs typeface="黑体" panose="02010609060101010101" charset="-122"/>
              </a:rPr>
              <a:t>（厚朴、苍术、甘草、陈皮）</a:t>
            </a:r>
            <a:r>
              <a:rPr lang="zh-CN" altLang="en-US" sz="2800" dirty="0">
                <a:latin typeface="黑体" panose="02010609060101010101" charset="-122"/>
                <a:ea typeface="黑体" panose="02010609060101010101" charset="-122"/>
                <a:cs typeface="黑体" panose="02010609060101010101" charset="-122"/>
              </a:rPr>
              <a:t>，以平胃散合五苓散</a:t>
            </a:r>
            <a:r>
              <a:rPr lang="zh-CN" altLang="en-US" sz="2000" dirty="0">
                <a:latin typeface="黑体" panose="02010609060101010101" charset="-122"/>
                <a:ea typeface="黑体" panose="02010609060101010101" charset="-122"/>
                <a:cs typeface="黑体" panose="02010609060101010101" charset="-122"/>
              </a:rPr>
              <a:t>(苍术、厚朴、陈皮、甘草、猪苓、茯苓、白术、泽泻、桂枝)</a:t>
            </a:r>
            <a:r>
              <a:rPr lang="zh-CN" altLang="en-US" sz="2800" dirty="0">
                <a:latin typeface="黑体" panose="02010609060101010101" charset="-122"/>
                <a:ea typeface="黑体" panose="02010609060101010101" charset="-122"/>
                <a:cs typeface="黑体" panose="02010609060101010101" charset="-122"/>
              </a:rPr>
              <a:t>加草豆蔻，合乎苦辛温佐以淡渗的原则；制导滞通经汤</a:t>
            </a:r>
            <a:r>
              <a:rPr lang="zh-CN" altLang="en-US" sz="2000" dirty="0">
                <a:latin typeface="黑体" panose="02010609060101010101" charset="-122"/>
                <a:ea typeface="黑体" panose="02010609060101010101" charset="-122"/>
                <a:cs typeface="黑体" panose="02010609060101010101" charset="-122"/>
              </a:rPr>
              <a:t>（陈皮、桑白皮、白术、木香、茯苓）</a:t>
            </a:r>
            <a:r>
              <a:rPr lang="zh-CN" altLang="en-US" sz="2800" dirty="0">
                <a:latin typeface="黑体" panose="02010609060101010101" charset="-122"/>
                <a:ea typeface="黑体" panose="02010609060101010101" charset="-122"/>
                <a:cs typeface="黑体" panose="02010609060101010101" charset="-122"/>
                <a:sym typeface="+mn-ea"/>
              </a:rPr>
              <a:t>。</a:t>
            </a:r>
            <a:r>
              <a:rPr lang="zh-CN" altLang="en-US" sz="2800" dirty="0">
                <a:latin typeface="黑体" panose="02010609060101010101" charset="-122"/>
                <a:ea typeface="黑体" panose="02010609060101010101" charset="-122"/>
                <a:cs typeface="黑体" panose="02010609060101010101" charset="-122"/>
              </a:rPr>
              <a:t> </a:t>
            </a:r>
            <a:endParaRPr lang="zh-CN" altLang="en-US" sz="2000" dirty="0">
              <a:latin typeface="黑体" panose="02010609060101010101" charset="-122"/>
              <a:ea typeface="黑体" panose="02010609060101010101" charset="-122"/>
              <a:cs typeface="黑体" panose="02010609060101010101" charset="-122"/>
            </a:endParaRPr>
          </a:p>
          <a:p>
            <a:pPr marL="342900" indent="-342900" algn="l" fontAlgn="auto">
              <a:lnSpc>
                <a:spcPct val="150000"/>
              </a:lnSpc>
              <a:buFont typeface="Wingdings" panose="05000000000000000000" charset="0"/>
              <a:buChar char="Ø"/>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燥之不燥，是无阳也，温脾之阳以运氤氲。燥之而湿者求之脾，</a:t>
            </a:r>
          </a:p>
          <a:p>
            <a:pPr algn="l" fontAlgn="auto">
              <a:lnSpc>
                <a:spcPct val="150000"/>
              </a:lnSpc>
              <a:buFont typeface="Wingdings" panose="05000000000000000000" charset="0"/>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以脾主运化水湿也。</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2.0"/>
  <p:tag name="AS_VERSION" val="16.9.0.0"/>
  <p:tag name="ISPRING_PRESENTATION_TITLE" val="13"/>
</p:tagLst>
</file>

<file path=ppt/tags/tag1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0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10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0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0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1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1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1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1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1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1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11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1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1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1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1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2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2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2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2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3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3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3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3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4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4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4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4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4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5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5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5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5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6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6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6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6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6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7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7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7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7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8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8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8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8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9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1.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9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ags/tag9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6.xml><?xml version="1.0" encoding="utf-8"?>
<p:tagLst xmlns:a="http://schemas.openxmlformats.org/drawingml/2006/main" xmlns:r="http://schemas.openxmlformats.org/officeDocument/2006/relationships" xmlns:p="http://schemas.openxmlformats.org/presentationml/2006/main">
  <p:tag name="REFSHAPE" val="295723652"/>
  <p:tag name="KSO_WM_UNIT_PLACING_PICTURE_USER_VIEWPORT" val="{&quot;height&quot;:2013.0866141732283,&quot;width&quot;:7732.9417322834643}"/>
</p:tagLst>
</file>

<file path=ppt/tags/tag9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0800,&quot;width&quot;:2012.6803149606299}"/>
</p:tagLst>
</file>

<file path=ppt/tags/tag9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690.8944881889765,&quot;width&quot;:7732.941732283464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www.515ppt.com</Template>
  <TotalTime>2</TotalTime>
  <Words>5608</Words>
  <Application>Microsoft Office PowerPoint</Application>
  <PresentationFormat>宽屏</PresentationFormat>
  <Paragraphs>407</Paragraphs>
  <Slides>51</Slides>
  <Notes>51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51</vt:i4>
      </vt:variant>
    </vt:vector>
  </HeadingPairs>
  <TitlesOfParts>
    <vt:vector size="63" baseType="lpstr">
      <vt:lpstr>等线</vt:lpstr>
      <vt:lpstr>华文隶书</vt:lpstr>
      <vt:lpstr>Wingdings</vt:lpstr>
      <vt:lpstr>等线 Light</vt:lpstr>
      <vt:lpstr>黑体</vt:lpstr>
      <vt:lpstr>华文细黑</vt:lpstr>
      <vt:lpstr>Calibri</vt:lpstr>
      <vt:lpstr>Arial</vt:lpstr>
      <vt:lpstr>华文中宋</vt:lpstr>
      <vt:lpstr>钟齐段宁行书</vt:lpstr>
      <vt:lpstr>楷体</vt:lpstr>
      <vt:lpstr>Office 主题​​</vt:lpstr>
      <vt:lpstr>PowerPoint 演示文稿</vt:lpstr>
      <vt:lpstr>PowerPoint 演示文稿</vt:lpstr>
      <vt:lpstr>一.辨别证候的临床决策</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二.审查病情的临床决策</vt:lpstr>
      <vt:lpstr>二.审查病情的临床决策</vt:lpstr>
      <vt:lpstr>二.审查病情的临床决策</vt:lpstr>
      <vt:lpstr>（一）标本之辨，缓急其要</vt:lpstr>
      <vt:lpstr>（一）标本之辨，缓急其要</vt:lpstr>
      <vt:lpstr>（二）逆从之用，真假其要</vt:lpstr>
      <vt:lpstr>（二）逆从之用，真假其要</vt:lpstr>
      <vt:lpstr>（三）三因之制，症象其要</vt:lpstr>
      <vt:lpstr>（三）三因之制，症象其要</vt:lpstr>
      <vt:lpstr>三.揆度病势的临床决策</vt:lpstr>
      <vt:lpstr>三.揆度病势的临床决策</vt:lpstr>
      <vt:lpstr>（一）揆度病势出入，决策治疗大法</vt:lpstr>
      <vt:lpstr>（一）揆度病势出入，决策治疗大法</vt:lpstr>
      <vt:lpstr>（一）揆度病势出入，决策治疗大法</vt:lpstr>
      <vt:lpstr>（一）揆度病势出入，决策治疗大法</vt:lpstr>
      <vt:lpstr>（二）揆度病势升降，决策治疗大法</vt:lpstr>
      <vt:lpstr>（二）揆度病势升降，决策治疗大法</vt:lpstr>
      <vt:lpstr>（二）揆度病势升降，决策治疗大法</vt:lpstr>
      <vt:lpstr>（二）揆度病势升降，决策治疗大法</vt:lpstr>
      <vt:lpstr>（二）揆度病势升降，决策治疗大法</vt:lpstr>
      <vt:lpstr>（二）揆度病势升降，决策治疗大法</vt:lpstr>
      <vt:lpstr>思考题</vt:lpstr>
      <vt:lpstr>思考题</vt:lpstr>
      <vt:lpstr>PowerPoint 演示文稿</vt:lpstr>
    </vt:vector>
  </TitlesOfParts>
  <Manager>www.515ppt.com</Manager>
  <Company>苏州珀菲科特网络科技有限公司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www.515ppt.com</dc:creator>
  <cp:keywords>更多精品文档，请访问www.515ppt.com</cp:keywords>
  <dc:description>更多精品文档，请访问www.515ppt.com</dc:description>
  <cp:lastModifiedBy>li chuanqi</cp:lastModifiedBy>
  <cp:revision>274</cp:revision>
  <dcterms:created xsi:type="dcterms:W3CDTF">2016-03-27T01:53:00Z</dcterms:created>
  <dcterms:modified xsi:type="dcterms:W3CDTF">2021-03-29T23:34:01Z</dcterms:modified>
  <cp:category>www.515ppt.com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meFrom">
    <vt:lpwstr>www.515ppt.com</vt:lpwstr>
  </property>
  <property fmtid="{D5CDD505-2E9C-101B-9397-08002B2CF9AE}" pid="3" name="KSOProductBuildVer">
    <vt:lpwstr>2052-11.1.0.10356</vt:lpwstr>
  </property>
  <property fmtid="{D5CDD505-2E9C-101B-9397-08002B2CF9AE}" pid="4" name="ICV">
    <vt:lpwstr>5FD4EBDECDA245B0BCF24194999A60A2</vt:lpwstr>
  </property>
</Properties>
</file>